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63" r:id="rId5"/>
    <p:sldId id="257" r:id="rId6"/>
    <p:sldId id="273" r:id="rId7"/>
    <p:sldId id="278" r:id="rId8"/>
    <p:sldId id="286" r:id="rId9"/>
    <p:sldId id="258" r:id="rId10"/>
    <p:sldId id="259" r:id="rId11"/>
    <p:sldId id="288" r:id="rId12"/>
    <p:sldId id="261" r:id="rId13"/>
    <p:sldId id="277" r:id="rId14"/>
    <p:sldId id="262" r:id="rId15"/>
    <p:sldId id="282" r:id="rId16"/>
    <p:sldId id="265" r:id="rId17"/>
    <p:sldId id="260" r:id="rId18"/>
    <p:sldId id="285" r:id="rId19"/>
    <p:sldId id="283" r:id="rId20"/>
    <p:sldId id="284" r:id="rId21"/>
    <p:sldId id="287" r:id="rId22"/>
    <p:sldId id="279" r:id="rId23"/>
    <p:sldId id="281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79E"/>
    <a:srgbClr val="006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EE3AD-09A4-44A8-8F0D-CA1EF059401B}" v="4" dt="2022-01-19T11:35:13.226"/>
    <p1510:client id="{ACECF0A7-F5E2-4806-81BD-23DFA28DBCB9}" v="1" dt="2022-01-18T20:41:33.327"/>
    <p1510:client id="{CA69FE51-538F-46EA-956B-46C83D19267D}" v="5" dt="2022-01-18T21:07:03.426"/>
    <p1510:client id="{DECA7E97-6278-4EF5-9F5C-3D816C396901}" v="1" dt="2022-01-19T11:38:30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C75C-9FA1-47A7-AC61-46FDCFE52503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137F-D337-482A-84EA-75D338C158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2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19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DC77-68F8-4430-AE2C-83CF5B85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A08B70-8F75-4FD4-9825-7F170D8C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F6DD98-4915-4087-AA15-72EDF12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25665-1E29-45BC-9566-4B208EA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5EC6D7-B0B4-41CA-8CE5-E516B749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3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248-AC2C-4E49-87F5-0EF3CF0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3E33C9B-8A6D-4851-983C-BCCEF88E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8BB0A4-8614-4FA8-B9DA-2DAE4AD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00D80-3C09-43BE-99D9-1E68458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9CF03-8AFD-4A96-9672-F44B7EBC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5520F-3955-40DC-83C0-E32E441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0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9B2A8-3F8E-4A3D-A120-55AA4279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7B1566-B1B2-4E53-B4DC-1221F589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9923-840B-49EF-8FB7-6A5C495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AB53B3-4E91-484C-B4DF-A74A27A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2672C-3E98-4C06-87FD-C304618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0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6E7967-10B1-4F4F-8906-DFB7A98E5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07DEBB-979D-471D-B67F-2796F5B6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92F477-1654-4C52-A454-67AB7BAA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F33D3-12CD-49B8-96FF-3A6C343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07B9A-901A-42D1-B77D-974248B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D721-68BB-4637-A650-12841DD8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8FC2-E98C-400D-B2F6-236493D5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9307-1728-4C88-A59C-3E218E3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38317-12D3-4033-AB0E-93578103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2890-0E7F-46A2-8641-C8677C5A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9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AD793-52F8-4E96-993D-E36D8CD2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A35D15-569D-459A-8D9A-428D70325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7196B-8FCC-4608-9F8D-9F8FE0AC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DAB3B-BB0A-45C7-94BD-4E15E17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952F34-6E51-44BE-8C4E-CEF00D8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4510-D07C-4C63-85ED-01E5B392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95F7-0CA1-4F56-B773-7B205E0D8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0339" y="1825625"/>
            <a:ext cx="4599317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0147C-604D-4EAE-BBAF-825B1739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4482" y="1825625"/>
            <a:ext cx="4599317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AC039-30D0-4CAB-B013-C37001DC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7A85E-01DB-40A6-B340-CD590DD6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7EA7EF-1956-4CEC-AF5D-D43F07D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48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5408D-5B25-437B-BA17-59624653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141785-2327-4953-9149-46C0014C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D7EBC9-9425-4B52-B99C-6EB25BE4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214B7-88DB-42F7-AC6E-2A44C63E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CBCE1-38B2-414C-BD37-483DA4549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BA702F-46E9-4028-A867-0E7DD27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327BB0-808B-45AD-A967-B05628F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52B3BC-8D4B-4142-A9B8-4154334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1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77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4B4039-3C2B-43B8-949B-DA5AC27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83AE6-8875-48EB-A709-3BBDBB0D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A295A3-974D-41C9-9955-83D909F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06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C7F2A-8FF2-4376-A61E-0F0E0CC8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807C-10A0-4228-AA30-80BDBEBD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FAD14-AC34-4764-99BC-3CD41DB3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5BEF8-3444-465F-AA2E-42975752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7843B8-981F-45BF-8ADC-E6734976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F0A33C-A02B-471D-99B6-B27AA4A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2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6351D8-A9C4-4224-9EF3-E567BF2E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656" y="365125"/>
            <a:ext cx="9637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EC1C9-1846-4AE8-8752-5B309A6B1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508BFA-FBA0-470E-A1C0-5E7670472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898C-37DE-48D1-9F56-DD8C3E7E8B5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0C006-6901-4D07-A37F-DA469F81A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BEAD4-0DDB-4C15-A61C-47D4B7A0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583E3E-30AB-4B75-BF3D-98C1F1D666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4" y="212738"/>
            <a:ext cx="1345720" cy="16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cs-CZ" sz="3200" b="1" kern="1200" dirty="0">
          <a:solidFill>
            <a:srgbClr val="0061A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athsisfun.com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1C8FBB1-FB47-4E8E-AA86-A77BBE008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1" y="1431678"/>
            <a:ext cx="3713011" cy="45627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64" y="491938"/>
            <a:ext cx="1116907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600"/>
              <a:t>Předmětová komise matematiky  a deskriptivní geometrie</a:t>
            </a:r>
            <a:br>
              <a:rPr lang="cs-CZ" sz="3600"/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0F57FCE-12ED-4017-BE15-5FBD40B7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77" y="1972491"/>
            <a:ext cx="5953912" cy="446543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255579A-1E19-45DC-B56E-2017E4171BBF}"/>
              </a:ext>
            </a:extLst>
          </p:cNvPr>
          <p:cNvSpPr txBox="1"/>
          <p:nvPr/>
        </p:nvSpPr>
        <p:spPr>
          <a:xfrm>
            <a:off x="5924935" y="1433331"/>
            <a:ext cx="518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>
                <a:solidFill>
                  <a:srgbClr val="08579E"/>
                </a:solidFill>
              </a:rPr>
              <a:t>„Matematika je složkou lidské kultury.“</a:t>
            </a:r>
            <a:endParaRPr lang="en-GB" sz="2400" b="1">
              <a:solidFill>
                <a:srgbClr val="085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7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bílá tabule&#10;&#10;Popis byl vytvořen automaticky">
            <a:extLst>
              <a:ext uri="{FF2B5EF4-FFF2-40B4-BE49-F238E27FC236}">
                <a16:creationId xmlns:a16="http://schemas.microsoft.com/office/drawing/2014/main" id="{4E97DE6E-FD85-4C63-9CD5-83E57E21F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45" y="1782618"/>
            <a:ext cx="3488062" cy="4710256"/>
          </a:xfrm>
          <a:prstGeom prst="rect">
            <a:avLst/>
          </a:prstGeom>
        </p:spPr>
      </p:pic>
      <p:pic>
        <p:nvPicPr>
          <p:cNvPr id="10" name="Obrázek 9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5AC2F33B-602B-4288-9B08-483B8B8CB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40" y="1684564"/>
            <a:ext cx="3488063" cy="49331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A17AFA-A364-48FD-B496-E55C5141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 Rádi Vás doprovodíme na cestě za úspěchem</a:t>
            </a:r>
            <a:br>
              <a:rPr lang="cs-CZ" dirty="0"/>
            </a:br>
            <a:r>
              <a:rPr lang="cs-CZ" sz="2700" dirty="0"/>
              <a:t>Zuzana Oklešťková získala 3. místo ve finále soutěže Pangea 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762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šQworky – Úžlabina Wiki">
            <a:extLst>
              <a:ext uri="{FF2B5EF4-FFF2-40B4-BE49-F238E27FC236}">
                <a16:creationId xmlns:a16="http://schemas.microsoft.com/office/drawing/2014/main" id="{D2FD1A94-C60E-4D3A-8C13-29146F6A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51" y="1119368"/>
            <a:ext cx="1283706" cy="11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text, interiér, zeď, osoba&#10;&#10;Popis byl vytvořen automaticky">
            <a:extLst>
              <a:ext uri="{FF2B5EF4-FFF2-40B4-BE49-F238E27FC236}">
                <a16:creationId xmlns:a16="http://schemas.microsoft.com/office/drawing/2014/main" id="{1628F81D-52AF-498F-A93C-D14F3E81F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b="4954"/>
          <a:stretch/>
        </p:blipFill>
        <p:spPr>
          <a:xfrm>
            <a:off x="748146" y="2444931"/>
            <a:ext cx="6169891" cy="3901960"/>
          </a:xfrm>
          <a:prstGeom prst="rect">
            <a:avLst/>
          </a:prstGeom>
        </p:spPr>
      </p:pic>
      <p:pic>
        <p:nvPicPr>
          <p:cNvPr id="10" name="Obrázek 9" descr="Obsah obrázku text, interiér, osoba, přenosný počítač&#10;&#10;Popis byl vytvořen automaticky">
            <a:extLst>
              <a:ext uri="{FF2B5EF4-FFF2-40B4-BE49-F238E27FC236}">
                <a16:creationId xmlns:a16="http://schemas.microsoft.com/office/drawing/2014/main" id="{47EA12FE-3CAE-4223-8FBF-5ECA473CC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13620" r="1861" b="-324"/>
          <a:stretch/>
        </p:blipFill>
        <p:spPr>
          <a:xfrm>
            <a:off x="7509411" y="502305"/>
            <a:ext cx="4217342" cy="2848517"/>
          </a:xfrm>
          <a:prstGeom prst="rect">
            <a:avLst/>
          </a:prstGeom>
        </p:spPr>
      </p:pic>
      <p:pic>
        <p:nvPicPr>
          <p:cNvPr id="3" name="Obrázek 2" descr="Obsah obrázku interiér, patro, osoba, přenosný počítač&#10;&#10;Popis byl vytvořen automaticky">
            <a:extLst>
              <a:ext uri="{FF2B5EF4-FFF2-40B4-BE49-F238E27FC236}">
                <a16:creationId xmlns:a16="http://schemas.microsoft.com/office/drawing/2014/main" id="{02D001FC-28D6-4FC2-B8B5-7AA804E55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3" r="12328" b="8980"/>
          <a:stretch/>
        </p:blipFill>
        <p:spPr>
          <a:xfrm>
            <a:off x="7509410" y="3746550"/>
            <a:ext cx="4217343" cy="2600341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34873AC6-570B-4206-94D5-7B1790B5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/>
              <a:t>Okresní kolo </a:t>
            </a:r>
            <a:r>
              <a:rPr lang="cs-CZ" err="1"/>
              <a:t>Pythagoriády</a:t>
            </a:r>
            <a:r>
              <a:rPr lang="cs-CZ"/>
              <a:t> 2021</a:t>
            </a:r>
            <a:br>
              <a:rPr lang="cs-CZ"/>
            </a:br>
            <a:r>
              <a:rPr lang="cs-CZ" err="1"/>
              <a:t>pIšQworky</a:t>
            </a:r>
            <a:r>
              <a:rPr lang="cs-CZ"/>
              <a:t> a </a:t>
            </a:r>
            <a:r>
              <a:rPr lang="cs-CZ" err="1"/>
              <a:t>MaSo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54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kupina, pózování, patro&#10;&#10;Popis byl vytvořen automaticky">
            <a:extLst>
              <a:ext uri="{FF2B5EF4-FFF2-40B4-BE49-F238E27FC236}">
                <a16:creationId xmlns:a16="http://schemas.microsoft.com/office/drawing/2014/main" id="{74970308-CD3B-42BD-9FB4-2C0276F46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7"/>
          <a:stretch/>
        </p:blipFill>
        <p:spPr>
          <a:xfrm>
            <a:off x="618744" y="2054219"/>
            <a:ext cx="10954512" cy="4305489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5B8EECF8-0E28-45E7-93AD-43F1F37C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Nejúspěšnější žáci v matematických soutěžích </a:t>
            </a:r>
            <a:br>
              <a:rPr lang="cs-CZ"/>
            </a:br>
            <a:r>
              <a:rPr lang="cs-CZ"/>
              <a:t>ve školním roce 2020/2021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FBEBC0-F03B-4EE3-A0DF-63279522DBB0}"/>
              </a:ext>
            </a:extLst>
          </p:cNvPr>
          <p:cNvSpPr txBox="1"/>
          <p:nvPr/>
        </p:nvSpPr>
        <p:spPr>
          <a:xfrm>
            <a:off x="3487227" y="15575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Oceňujeme práci žáků, kteří rozvíjí svůj matematický talent!</a:t>
            </a:r>
          </a:p>
        </p:txBody>
      </p:sp>
    </p:spTree>
    <p:extLst>
      <p:ext uri="{BB962C8B-B14F-4D97-AF65-F5344CB8AC3E}">
        <p14:creationId xmlns:p14="http://schemas.microsoft.com/office/powerpoint/2010/main" val="566698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osoba, pracovní stůl&#10;&#10;Popis byl vytvořen automaticky">
            <a:extLst>
              <a:ext uri="{FF2B5EF4-FFF2-40B4-BE49-F238E27FC236}">
                <a16:creationId xmlns:a16="http://schemas.microsoft.com/office/drawing/2014/main" id="{99D8EBA5-3EA0-4737-A1B5-5589D5C6A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2509"/>
          <a:stretch/>
        </p:blipFill>
        <p:spPr>
          <a:xfrm>
            <a:off x="517237" y="2280972"/>
            <a:ext cx="5458692" cy="4320000"/>
          </a:xfrm>
          <a:prstGeom prst="rect">
            <a:avLst/>
          </a:prstGeom>
        </p:spPr>
      </p:pic>
      <p:pic>
        <p:nvPicPr>
          <p:cNvPr id="10" name="Obrázek 9" descr="Obsah obrázku text, osoba, interiér, stojící&#10;&#10;Popis byl vytvořen automaticky">
            <a:extLst>
              <a:ext uri="{FF2B5EF4-FFF2-40B4-BE49-F238E27FC236}">
                <a16:creationId xmlns:a16="http://schemas.microsoft.com/office/drawing/2014/main" id="{EF6CC4AD-C2FB-430E-AA43-FBE0373E0C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2311" r="2588"/>
          <a:stretch/>
        </p:blipFill>
        <p:spPr>
          <a:xfrm>
            <a:off x="6280727" y="2280972"/>
            <a:ext cx="5558925" cy="4320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E15EC5-13B6-4161-BC04-001693034A2B}"/>
              </a:ext>
            </a:extLst>
          </p:cNvPr>
          <p:cNvSpPr txBox="1"/>
          <p:nvPr/>
        </p:nvSpPr>
        <p:spPr>
          <a:xfrm>
            <a:off x="1961838" y="1410697"/>
            <a:ext cx="680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/>
              <a:t>V předvánočním čase jsme si výuku matematiky ve třídě VI.A8 zpestřili zajímavou matematickou hrou. Na vítěze čekala sladká odměna.</a:t>
            </a:r>
            <a:endParaRPr lang="en-GB"/>
          </a:p>
        </p:txBody>
      </p:sp>
      <p:pic>
        <p:nvPicPr>
          <p:cNvPr id="8" name="Obrázek 7" descr="Obsah obrázku text, interiér&#10;&#10;Popis byl vytvořen automaticky">
            <a:extLst>
              <a:ext uri="{FF2B5EF4-FFF2-40B4-BE49-F238E27FC236}">
                <a16:creationId xmlns:a16="http://schemas.microsoft.com/office/drawing/2014/main" id="{60FCDF0B-CC7F-4051-A421-2BBACDED849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23314" r="1803" b="26107"/>
          <a:stretch/>
        </p:blipFill>
        <p:spPr bwMode="auto">
          <a:xfrm>
            <a:off x="9011681" y="905624"/>
            <a:ext cx="2827971" cy="1151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9261FF7-6E9A-4E81-88B3-E6BBE9E4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38" y="365125"/>
            <a:ext cx="9391961" cy="1325563"/>
          </a:xfrm>
        </p:spPr>
        <p:txBody>
          <a:bodyPr/>
          <a:lstStyle/>
          <a:p>
            <a:pPr algn="l"/>
            <a:r>
              <a:rPr lang="cs-CZ" sz="3200" b="1">
                <a:solidFill>
                  <a:srgbClr val="08579E"/>
                </a:solidFill>
              </a:rPr>
              <a:t>„Matematika k sežrání ve třídě VI.A8“</a:t>
            </a:r>
            <a:br>
              <a:rPr lang="cs-CZ" sz="3200" b="1">
                <a:solidFill>
                  <a:srgbClr val="08579E"/>
                </a:solidFill>
              </a:rPr>
            </a:b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936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Zájmové kroužky zaměřené na rozvíjení matematických a logických dovedností</a:t>
            </a:r>
            <a:endParaRPr lang="cs-CZ" sz="2400" b="1">
              <a:solidFill>
                <a:srgbClr val="08579E"/>
              </a:solidFill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515327-A26F-42FD-BBCF-D3F2D3F48F24}"/>
              </a:ext>
            </a:extLst>
          </p:cNvPr>
          <p:cNvSpPr txBox="1"/>
          <p:nvPr/>
        </p:nvSpPr>
        <p:spPr>
          <a:xfrm>
            <a:off x="2748229" y="1712115"/>
            <a:ext cx="757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8579E"/>
                </a:solidFill>
              </a:rPr>
              <a:t>Klub matematických soutěží - vedoucí Mgr. Martin Minařík</a:t>
            </a:r>
          </a:p>
        </p:txBody>
      </p:sp>
      <p:pic>
        <p:nvPicPr>
          <p:cNvPr id="9" name="Obrázek 8" descr="IMG_5162">
            <a:extLst>
              <a:ext uri="{FF2B5EF4-FFF2-40B4-BE49-F238E27FC236}">
                <a16:creationId xmlns:a16="http://schemas.microsoft.com/office/drawing/2014/main" id="{302853AE-BD99-49B1-8596-3470AF0DC5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08" y="2620298"/>
            <a:ext cx="3152775" cy="3387090"/>
          </a:xfrm>
          <a:prstGeom prst="rect">
            <a:avLst/>
          </a:prstGeom>
          <a:noFill/>
          <a:ln>
            <a:solidFill>
              <a:srgbClr val="08579E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BEA65C0-9260-4CCB-81C9-D072AD5325A6}"/>
              </a:ext>
            </a:extLst>
          </p:cNvPr>
          <p:cNvSpPr txBox="1"/>
          <p:nvPr/>
        </p:nvSpPr>
        <p:spPr>
          <a:xfrm flipH="1">
            <a:off x="6839712" y="2505670"/>
            <a:ext cx="405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Příprava na matematické soutěže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Kvízy, hlavolamy a hádanky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Zajímavé matematické úlohy</a:t>
            </a:r>
            <a:endParaRPr lang="en-GB" dirty="0">
              <a:solidFill>
                <a:srgbClr val="08579E"/>
              </a:solidFill>
            </a:endParaRPr>
          </a:p>
        </p:txBody>
      </p:sp>
      <p:pic>
        <p:nvPicPr>
          <p:cNvPr id="5" name="Obrázek 4" descr="Obsah obrázku obloha, den, brýle, ochranné brýle&#10;&#10;Popis byl vytvořen automaticky">
            <a:extLst>
              <a:ext uri="{FF2B5EF4-FFF2-40B4-BE49-F238E27FC236}">
                <a16:creationId xmlns:a16="http://schemas.microsoft.com/office/drawing/2014/main" id="{403ECE4D-77A7-4D81-BE15-D49A1D628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87" y="3757964"/>
            <a:ext cx="2999232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61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7C64469-FCA4-4A78-B4FF-992DC8EB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Výuka povinně volitelných předmětů v předmaturitním a maturitním ročníku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B4216E-1A7F-4390-8155-FAA46EC0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18" y="1868983"/>
            <a:ext cx="2883865" cy="407613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4B2E38F-7008-4DC8-82EA-DE3117F20A98}"/>
              </a:ext>
            </a:extLst>
          </p:cNvPr>
          <p:cNvSpPr txBox="1"/>
          <p:nvPr/>
        </p:nvSpPr>
        <p:spPr>
          <a:xfrm>
            <a:off x="2491049" y="5021787"/>
            <a:ext cx="457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Příprava k maturitě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Příprava na přijímací zkoušky na VŠ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Základy diferenciálního a integrálního počtu</a:t>
            </a:r>
            <a:endParaRPr lang="en-GB" dirty="0">
              <a:solidFill>
                <a:srgbClr val="08579E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AF1D21EB-257F-4706-A867-8B48CCE6B4B3}"/>
              </a:ext>
            </a:extLst>
          </p:cNvPr>
          <p:cNvSpPr txBox="1">
            <a:spLocks/>
          </p:cNvSpPr>
          <p:nvPr/>
        </p:nvSpPr>
        <p:spPr>
          <a:xfrm>
            <a:off x="2312826" y="1843624"/>
            <a:ext cx="4222401" cy="318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cs-CZ" b="1" dirty="0">
                <a:solidFill>
                  <a:srgbClr val="0061A3"/>
                </a:solidFill>
              </a:rPr>
              <a:t>Seminář z matematiky</a:t>
            </a:r>
          </a:p>
          <a:p>
            <a:pPr algn="l">
              <a:lnSpc>
                <a:spcPct val="100000"/>
              </a:lnSpc>
            </a:pPr>
            <a:r>
              <a:rPr lang="cs-CZ" b="1" dirty="0" err="1">
                <a:solidFill>
                  <a:srgbClr val="0061A3"/>
                </a:solidFill>
              </a:rPr>
              <a:t>Mathematics</a:t>
            </a:r>
            <a:r>
              <a:rPr lang="cs-CZ" b="1" dirty="0">
                <a:solidFill>
                  <a:srgbClr val="0061A3"/>
                </a:solidFill>
              </a:rPr>
              <a:t> </a:t>
            </a:r>
            <a:r>
              <a:rPr lang="cs-CZ" b="1" dirty="0" err="1">
                <a:solidFill>
                  <a:srgbClr val="0061A3"/>
                </a:solidFill>
              </a:rPr>
              <a:t>Seminar</a:t>
            </a:r>
            <a:endParaRPr lang="cs-CZ" b="1" dirty="0">
              <a:solidFill>
                <a:srgbClr val="0061A3"/>
              </a:solidFill>
            </a:endParaRPr>
          </a:p>
          <a:p>
            <a:pPr algn="l">
              <a:lnSpc>
                <a:spcPct val="100000"/>
              </a:lnSpc>
            </a:pPr>
            <a:r>
              <a:rPr lang="cs-CZ" b="1" dirty="0">
                <a:solidFill>
                  <a:srgbClr val="0061A3"/>
                </a:solidFill>
              </a:rPr>
              <a:t>Deskriptivní geometrie</a:t>
            </a:r>
          </a:p>
          <a:p>
            <a:pPr algn="l">
              <a:lnSpc>
                <a:spcPct val="100000"/>
              </a:lnSpc>
            </a:pPr>
            <a:r>
              <a:rPr lang="cs-CZ" b="1" dirty="0">
                <a:solidFill>
                  <a:srgbClr val="0061A3"/>
                </a:solidFill>
              </a:rPr>
              <a:t>Projektový management</a:t>
            </a:r>
          </a:p>
          <a:p>
            <a:pPr algn="l">
              <a:lnSpc>
                <a:spcPct val="100000"/>
              </a:lnSpc>
            </a:pPr>
            <a:r>
              <a:rPr lang="cs-CZ" b="1" dirty="0">
                <a:solidFill>
                  <a:srgbClr val="0061A3"/>
                </a:solidFill>
              </a:rPr>
              <a:t>Seminář finanční gramotnost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83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papírnictví&#10;&#10;Popis byl vytvořen automaticky">
            <a:extLst>
              <a:ext uri="{FF2B5EF4-FFF2-40B4-BE49-F238E27FC236}">
                <a16:creationId xmlns:a16="http://schemas.microsoft.com/office/drawing/2014/main" id="{F622E9D0-76D5-4A8E-9E96-8CA489781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r="2295"/>
          <a:stretch/>
        </p:blipFill>
        <p:spPr>
          <a:xfrm rot="5400000">
            <a:off x="6832490" y="1339220"/>
            <a:ext cx="5430981" cy="4320692"/>
          </a:xfrm>
          <a:prstGeom prst="rect">
            <a:avLst/>
          </a:prstGeom>
        </p:spPr>
      </p:pic>
      <p:pic>
        <p:nvPicPr>
          <p:cNvPr id="11" name="Obrázek 10" descr="Obsah obrázku scéna, místnost, restaurace, konferenční místnost&#10;&#10;Popis byl vytvořen automaticky">
            <a:extLst>
              <a:ext uri="{FF2B5EF4-FFF2-40B4-BE49-F238E27FC236}">
                <a16:creationId xmlns:a16="http://schemas.microsoft.com/office/drawing/2014/main" id="{314581DE-7C87-479A-BF1A-781793EB0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r="1077"/>
          <a:stretch/>
        </p:blipFill>
        <p:spPr>
          <a:xfrm>
            <a:off x="646546" y="2428371"/>
            <a:ext cx="6289964" cy="378668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3BC736F-A581-4A4D-A6FC-A257D6BF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365125"/>
            <a:ext cx="9423399" cy="1325563"/>
          </a:xfrm>
        </p:spPr>
        <p:txBody>
          <a:bodyPr>
            <a:normAutofit/>
          </a:bodyPr>
          <a:lstStyle/>
          <a:p>
            <a:pPr algn="l"/>
            <a:r>
              <a:rPr lang="cs-CZ" sz="3200" b="1">
                <a:solidFill>
                  <a:srgbClr val="08579E"/>
                </a:solidFill>
                <a:latin typeface="+mn-lt"/>
              </a:rPr>
              <a:t>Výuka seminářů</a:t>
            </a:r>
            <a:br>
              <a:rPr lang="cs-CZ" sz="3200" b="1">
                <a:solidFill>
                  <a:srgbClr val="08579E"/>
                </a:solidFill>
                <a:latin typeface="+mn-lt"/>
              </a:rPr>
            </a:br>
            <a:endParaRPr lang="cs-CZ" sz="3200" b="1">
              <a:solidFill>
                <a:srgbClr val="08579E"/>
              </a:solidFill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B526A2-0E12-493C-A906-2F72561913DD}"/>
              </a:ext>
            </a:extLst>
          </p:cNvPr>
          <p:cNvSpPr txBox="1"/>
          <p:nvPr/>
        </p:nvSpPr>
        <p:spPr>
          <a:xfrm>
            <a:off x="2644019" y="1357795"/>
            <a:ext cx="4389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>
                <a:solidFill>
                  <a:srgbClr val="0061A3"/>
                </a:solidFill>
              </a:rPr>
              <a:t>Seminář z deskriptivní geometrie</a:t>
            </a:r>
            <a:endParaRPr lang="cs-CZ" sz="2400" b="1">
              <a:solidFill>
                <a:srgbClr val="085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8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68A602F-3372-41C6-9585-727E68AE455E}"/>
              </a:ext>
            </a:extLst>
          </p:cNvPr>
          <p:cNvSpPr txBox="1"/>
          <p:nvPr/>
        </p:nvSpPr>
        <p:spPr>
          <a:xfrm>
            <a:off x="1889858" y="1422161"/>
            <a:ext cx="97381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>
                <a:effectLst/>
              </a:rPr>
              <a:t>„Když jsem si opakoval učivo funkcí do matematiky, napadlo mě trochu si pohrát a zkusit si z grafů funkcí vytvořit obrázek. Byla to pro mě výzva, využil jsem znalosti z hodin, musel jsem ale i zaimprovizovat. Za večer vzniklo jedno kostrbaté autíčko, hlavně za tím je ale několik hodin zábavy a pocit malého vítězství na konci.“</a:t>
            </a:r>
            <a:r>
              <a:rPr lang="cs-CZ" b="0" i="0">
                <a:solidFill>
                  <a:srgbClr val="242424"/>
                </a:solidFill>
                <a:effectLst/>
              </a:rPr>
              <a:t>						   </a:t>
            </a:r>
            <a:r>
              <a:rPr lang="cs-CZ"/>
              <a:t>Milan Steklý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64CDB6-F8D2-4EA7-BF43-DC3BDD5BD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38" y="2963626"/>
            <a:ext cx="5725720" cy="2466836"/>
          </a:xfrm>
          <a:prstGeom prst="rect">
            <a:avLst/>
          </a:prstGeom>
          <a:ln>
            <a:solidFill>
              <a:srgbClr val="0061A3"/>
            </a:solidFill>
          </a:ln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CD17092-9D2F-406B-AD27-4BC6DA01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Práce našich žáků v programu </a:t>
            </a:r>
            <a:r>
              <a:rPr lang="cs-CZ" err="1"/>
              <a:t>Geogebra</a:t>
            </a:r>
            <a:br>
              <a:rPr lang="cs-CZ"/>
            </a:b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7D01C62-F4E2-4F15-89FD-34E155A55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2" y="2963626"/>
            <a:ext cx="4760274" cy="3243334"/>
          </a:xfrm>
          <a:prstGeom prst="rect">
            <a:avLst/>
          </a:prstGeom>
          <a:ln>
            <a:solidFill>
              <a:srgbClr val="0061A3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9C8CB3F-1D67-4A5E-BD50-828D0B968541}"/>
              </a:ext>
            </a:extLst>
          </p:cNvPr>
          <p:cNvSpPr txBox="1"/>
          <p:nvPr/>
        </p:nvSpPr>
        <p:spPr>
          <a:xfrm>
            <a:off x="5724759" y="5929931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Klára Šmídová - online výuka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121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CD17092-9D2F-406B-AD27-4BC6DA01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Práce našich žáků v programu </a:t>
            </a:r>
            <a:r>
              <a:rPr lang="cs-CZ" err="1"/>
              <a:t>Geogebra</a:t>
            </a:r>
            <a:br>
              <a:rPr lang="cs-CZ"/>
            </a:br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4E800C0-61B7-446E-A8B1-ED158C0A28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05" y="1399489"/>
            <a:ext cx="8140954" cy="48277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9932B8-F29A-4CA9-94B2-6FE7511E3E10}"/>
              </a:ext>
            </a:extLst>
          </p:cNvPr>
          <p:cNvSpPr txBox="1"/>
          <p:nvPr/>
        </p:nvSpPr>
        <p:spPr>
          <a:xfrm>
            <a:off x="687169" y="5964405"/>
            <a:ext cx="180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Viktorie Janošová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288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12">
            <a:extLst>
              <a:ext uri="{FF2B5EF4-FFF2-40B4-BE49-F238E27FC236}">
                <a16:creationId xmlns:a16="http://schemas.microsoft.com/office/drawing/2014/main" id="{28FFD42A-7193-4F5E-BE79-CA10F23741BB}"/>
              </a:ext>
            </a:extLst>
          </p:cNvPr>
          <p:cNvSpPr txBox="1">
            <a:spLocks/>
          </p:cNvSpPr>
          <p:nvPr/>
        </p:nvSpPr>
        <p:spPr>
          <a:xfrm>
            <a:off x="2438427" y="1541775"/>
            <a:ext cx="8115408" cy="46805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Od školního roku 2019/2020 jsme zahájili pilotní výuku matematiky se zaváděním cizojazyčných prvků (angličtiny).</a:t>
            </a:r>
          </a:p>
          <a:p>
            <a:r>
              <a:rPr lang="cs-CZ" sz="2000" dirty="0"/>
              <a:t>Naším cílem je poskytnout studentům základy akademické angličtiny a odborné terminologie jako dobrou průpravu na vysokoškolské studium.</a:t>
            </a:r>
          </a:p>
          <a:p>
            <a:r>
              <a:rPr lang="cs-CZ" sz="2000" dirty="0"/>
              <a:t>Metoda přináší zpestření a ozvláštnění výuky, matematika může zaujmout i ty, kteří v ní nevynikají, ale jsou výborní v jazyce.</a:t>
            </a:r>
          </a:p>
          <a:p>
            <a:r>
              <a:rPr lang="cs-CZ" sz="2000" dirty="0"/>
              <a:t>Kromě zkušeností kolegů a originálních učebnic využíváme také další zajímavé zdroje, např. webovou stránku </a:t>
            </a:r>
            <a:r>
              <a:rPr lang="cs-CZ" sz="2000" dirty="0">
                <a:hlinkClick r:id="rId2"/>
              </a:rPr>
              <a:t>https://www.mathsisfun.com/</a:t>
            </a:r>
            <a:r>
              <a:rPr lang="cs-CZ" sz="2000" dirty="0"/>
              <a:t>. </a:t>
            </a:r>
          </a:p>
        </p:txBody>
      </p:sp>
      <p:pic>
        <p:nvPicPr>
          <p:cNvPr id="8" name="Picture 2" descr="VÃ½sledek obrÃ¡zku pro clil">
            <a:extLst>
              <a:ext uri="{FF2B5EF4-FFF2-40B4-BE49-F238E27FC236}">
                <a16:creationId xmlns:a16="http://schemas.microsoft.com/office/drawing/2014/main" id="{94E0BEB2-41EE-4B38-A452-446BACEA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72" y="4484772"/>
            <a:ext cx="5094845" cy="21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4BF9BCF-339A-40C1-8B4A-4B8D1FE2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924" y="365125"/>
            <a:ext cx="9637143" cy="1325563"/>
          </a:xfrm>
        </p:spPr>
        <p:txBody>
          <a:bodyPr/>
          <a:lstStyle/>
          <a:p>
            <a:r>
              <a:rPr lang="cs-CZ" dirty="0"/>
              <a:t>Začleňování cizojazyčných prvků do výuky matematiky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90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Vyučující matematiky ve školním roce 2021/2022</a:t>
            </a:r>
            <a:br>
              <a:rPr lang="cs-CZ" dirty="0"/>
            </a:br>
            <a:endParaRPr lang="cs-CZ" sz="2400" dirty="0">
              <a:latin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8F97DE-EAF8-4322-913F-ECD5DF260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3059" y="2195076"/>
            <a:ext cx="3961013" cy="4351338"/>
          </a:xfrm>
        </p:spPr>
        <p:txBody>
          <a:bodyPr>
            <a:noAutofit/>
          </a:bodyPr>
          <a:lstStyle/>
          <a:p>
            <a:r>
              <a:rPr lang="cs-CZ">
                <a:solidFill>
                  <a:srgbClr val="08579E"/>
                </a:solidFill>
              </a:rPr>
              <a:t>Mgr. Lenka Bednaříková</a:t>
            </a:r>
          </a:p>
          <a:p>
            <a:r>
              <a:rPr lang="cs-CZ">
                <a:solidFill>
                  <a:srgbClr val="08579E"/>
                </a:solidFill>
              </a:rPr>
              <a:t>RNDr. František Buchta</a:t>
            </a:r>
          </a:p>
          <a:p>
            <a:r>
              <a:rPr lang="cs-CZ">
                <a:solidFill>
                  <a:srgbClr val="08579E"/>
                </a:solidFill>
              </a:rPr>
              <a:t>Mgr. Pavla Hamříková</a:t>
            </a:r>
          </a:p>
          <a:p>
            <a:r>
              <a:rPr lang="cs-CZ">
                <a:solidFill>
                  <a:srgbClr val="08579E"/>
                </a:solidFill>
              </a:rPr>
              <a:t>PhDr. Kateřina Kostková</a:t>
            </a:r>
          </a:p>
          <a:p>
            <a:r>
              <a:rPr lang="cs-CZ">
                <a:solidFill>
                  <a:srgbClr val="08579E"/>
                </a:solidFill>
              </a:rPr>
              <a:t>Mgr. Jiřina Kovářová</a:t>
            </a:r>
          </a:p>
          <a:p>
            <a:r>
              <a:rPr lang="cs-CZ">
                <a:solidFill>
                  <a:srgbClr val="08579E"/>
                </a:solidFill>
              </a:rPr>
              <a:t>Mgr. Ivana Krčová</a:t>
            </a:r>
          </a:p>
          <a:p>
            <a:r>
              <a:rPr lang="cs-CZ">
                <a:solidFill>
                  <a:srgbClr val="08579E"/>
                </a:solidFill>
              </a:rPr>
              <a:t>Mgr. Romana Křížová</a:t>
            </a:r>
          </a:p>
          <a:p>
            <a:r>
              <a:rPr lang="cs-CZ">
                <a:solidFill>
                  <a:srgbClr val="08579E"/>
                </a:solidFill>
              </a:rPr>
              <a:t>Mgr. Jiří Kvapil</a:t>
            </a:r>
          </a:p>
          <a:p>
            <a:r>
              <a:rPr lang="cs-CZ">
                <a:solidFill>
                  <a:srgbClr val="08579E"/>
                </a:solidFill>
              </a:rPr>
              <a:t>Mgr. Jana Pazderová</a:t>
            </a:r>
          </a:p>
          <a:p>
            <a:pPr marL="0" indent="0">
              <a:buNone/>
            </a:pPr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45CF696-50D5-48A1-9C0E-D130296F9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8443" y="2195076"/>
            <a:ext cx="4599317" cy="435133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8579E"/>
                </a:solidFill>
              </a:rPr>
              <a:t>Mgr. Jaroslav Petr</a:t>
            </a:r>
          </a:p>
          <a:p>
            <a:r>
              <a:rPr lang="cs-CZ">
                <a:solidFill>
                  <a:srgbClr val="08579E"/>
                </a:solidFill>
              </a:rPr>
              <a:t>RNDr. Karel Pohaněl</a:t>
            </a:r>
          </a:p>
          <a:p>
            <a:r>
              <a:rPr lang="cs-CZ">
                <a:solidFill>
                  <a:srgbClr val="08579E"/>
                </a:solidFill>
              </a:rPr>
              <a:t>Mgr. Ivana Polednová</a:t>
            </a:r>
          </a:p>
          <a:p>
            <a:r>
              <a:rPr lang="cs-CZ">
                <a:solidFill>
                  <a:srgbClr val="08579E"/>
                </a:solidFill>
              </a:rPr>
              <a:t>Mgr. Šárka </a:t>
            </a:r>
            <a:r>
              <a:rPr lang="cs-CZ" err="1">
                <a:solidFill>
                  <a:srgbClr val="08579E"/>
                </a:solidFill>
              </a:rPr>
              <a:t>Richterková</a:t>
            </a:r>
            <a:endParaRPr lang="cs-CZ">
              <a:solidFill>
                <a:srgbClr val="08579E"/>
              </a:solidFill>
            </a:endParaRPr>
          </a:p>
          <a:p>
            <a:r>
              <a:rPr lang="cs-CZ">
                <a:solidFill>
                  <a:srgbClr val="08579E"/>
                </a:solidFill>
              </a:rPr>
              <a:t>Mgr. Ivan Studnička</a:t>
            </a:r>
          </a:p>
          <a:p>
            <a:r>
              <a:rPr lang="cs-CZ">
                <a:solidFill>
                  <a:srgbClr val="08579E"/>
                </a:solidFill>
              </a:rPr>
              <a:t>Mgr. Andrea Štouračová</a:t>
            </a:r>
          </a:p>
          <a:p>
            <a:r>
              <a:rPr lang="cs-CZ">
                <a:solidFill>
                  <a:srgbClr val="08579E"/>
                </a:solidFill>
              </a:rPr>
              <a:t>Mgr. Dana </a:t>
            </a:r>
            <a:r>
              <a:rPr lang="cs-CZ" err="1">
                <a:solidFill>
                  <a:srgbClr val="08579E"/>
                </a:solidFill>
              </a:rPr>
              <a:t>Vojtovičová</a:t>
            </a:r>
            <a:endParaRPr lang="cs-CZ">
              <a:solidFill>
                <a:srgbClr val="08579E"/>
              </a:solidFill>
            </a:endParaRPr>
          </a:p>
          <a:p>
            <a:r>
              <a:rPr lang="cs-CZ">
                <a:solidFill>
                  <a:srgbClr val="08579E"/>
                </a:solidFill>
              </a:rPr>
              <a:t>Mgr. Hana Zárubová</a:t>
            </a:r>
          </a:p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46BE84-6440-416F-BB8A-1E0045B692F5}"/>
              </a:ext>
            </a:extLst>
          </p:cNvPr>
          <p:cNvSpPr txBox="1"/>
          <p:nvPr/>
        </p:nvSpPr>
        <p:spPr>
          <a:xfrm>
            <a:off x="4477644" y="1376726"/>
            <a:ext cx="4115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>
                <a:solidFill>
                  <a:srgbClr val="0061A3"/>
                </a:solidFill>
                <a:latin typeface="+mn-lt"/>
              </a:rPr>
              <a:t>předseda: Mgr. Martin Minařík</a:t>
            </a:r>
            <a:endParaRPr lang="en-GB" sz="2400" b="1">
              <a:solidFill>
                <a:srgbClr val="0857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4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zeď, stůl, patro&#10;&#10;Popis byl vytvořen automaticky">
            <a:extLst>
              <a:ext uri="{FF2B5EF4-FFF2-40B4-BE49-F238E27FC236}">
                <a16:creationId xmlns:a16="http://schemas.microsoft.com/office/drawing/2014/main" id="{14F1558A-5674-4C2C-A721-3BA727F75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7511" b="1299"/>
          <a:stretch/>
        </p:blipFill>
        <p:spPr>
          <a:xfrm>
            <a:off x="2935591" y="1690688"/>
            <a:ext cx="7199272" cy="49480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211B76-15A2-4E99-A87A-4CEF08AE1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>
                <a:solidFill>
                  <a:srgbClr val="08579E"/>
                </a:solidFill>
              </a:rPr>
              <a:t>Těšíme se na setkání s Vámi v lepších časech </a:t>
            </a:r>
            <a:br>
              <a:rPr lang="cs-CZ" sz="3200" b="1">
                <a:solidFill>
                  <a:srgbClr val="08579E"/>
                </a:solidFill>
              </a:rPr>
            </a:br>
            <a:r>
              <a:rPr lang="cs-CZ" sz="3200" b="1">
                <a:solidFill>
                  <a:srgbClr val="08579E"/>
                </a:solidFill>
              </a:rPr>
              <a:t>– snad už bez respirátorů!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3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B8DA3FE-38E7-4A82-BFF5-88268530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>
                <a:solidFill>
                  <a:srgbClr val="08579E"/>
                </a:solidFill>
                <a:latin typeface="+mn-lt"/>
              </a:rPr>
              <a:t>Výuka probíhá v moderních učebnách.</a:t>
            </a:r>
            <a:br>
              <a:rPr lang="cs-CZ" sz="3200" b="1" dirty="0">
                <a:solidFill>
                  <a:srgbClr val="08579E"/>
                </a:solidFill>
                <a:latin typeface="+mn-lt"/>
              </a:rPr>
            </a:br>
            <a:endParaRPr lang="en-GB" sz="3200" b="1" dirty="0">
              <a:solidFill>
                <a:srgbClr val="08579E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7C5EC3-D294-45E7-83B5-E821BE616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15612" r="85" b="7942"/>
          <a:stretch/>
        </p:blipFill>
        <p:spPr>
          <a:xfrm>
            <a:off x="2193226" y="1440872"/>
            <a:ext cx="8684002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46FC502-4F3B-43CF-8C98-50BB547A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>
                <a:solidFill>
                  <a:srgbClr val="08579E"/>
                </a:solidFill>
                <a:latin typeface="+mn-lt"/>
              </a:rPr>
              <a:t>Zábavná matematika na nižším gymnáziu</a:t>
            </a:r>
            <a:br>
              <a:rPr lang="cs-CZ" sz="3200" b="1" dirty="0">
                <a:solidFill>
                  <a:srgbClr val="08579E"/>
                </a:solidFill>
                <a:latin typeface="+mn-lt"/>
              </a:rPr>
            </a:br>
            <a:endParaRPr lang="en-GB" sz="3200" dirty="0"/>
          </a:p>
        </p:txBody>
      </p:sp>
      <p:pic>
        <p:nvPicPr>
          <p:cNvPr id="11" name="Obrázek 10" descr="Obsah obrázku text, stůl, konferenční místnost&#10;&#10;Popis byl vytvořen automaticky">
            <a:extLst>
              <a:ext uri="{FF2B5EF4-FFF2-40B4-BE49-F238E27FC236}">
                <a16:creationId xmlns:a16="http://schemas.microsoft.com/office/drawing/2014/main" id="{3F8B97F6-2E0E-4F5E-BA26-9A9DA4D79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6614" r="2205" b="2830"/>
          <a:stretch/>
        </p:blipFill>
        <p:spPr>
          <a:xfrm>
            <a:off x="4417960" y="2025072"/>
            <a:ext cx="3456000" cy="4320000"/>
          </a:xfrm>
          <a:prstGeom prst="rect">
            <a:avLst/>
          </a:prstGeom>
        </p:spPr>
      </p:pic>
      <p:pic>
        <p:nvPicPr>
          <p:cNvPr id="13" name="Obrázek 12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5EDC8373-243E-408B-BF9F-7739ACE40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r="1635" b="4131"/>
          <a:stretch/>
        </p:blipFill>
        <p:spPr>
          <a:xfrm>
            <a:off x="8271394" y="2025072"/>
            <a:ext cx="3456000" cy="4320000"/>
          </a:xfrm>
          <a:prstGeom prst="rect">
            <a:avLst/>
          </a:prstGeom>
        </p:spPr>
      </p:pic>
      <p:pic>
        <p:nvPicPr>
          <p:cNvPr id="15" name="Obrázek 1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E255228F-123C-4A67-914D-85DCADC8F7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t="700" r="5874" b="-101"/>
          <a:stretch/>
        </p:blipFill>
        <p:spPr>
          <a:xfrm rot="5400000">
            <a:off x="132526" y="2457072"/>
            <a:ext cx="4320000" cy="345600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9C8046-2EB2-4AC5-93A6-6BFE71C8D529}"/>
              </a:ext>
            </a:extLst>
          </p:cNvPr>
          <p:cNvSpPr txBox="1"/>
          <p:nvPr/>
        </p:nvSpPr>
        <p:spPr>
          <a:xfrm>
            <a:off x="5157216" y="1485638"/>
            <a:ext cx="230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Geometrie s </a:t>
            </a:r>
            <a:r>
              <a:rPr lang="cs-CZ" dirty="0" err="1"/>
              <a:t>tangramy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2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46FC502-4F3B-43CF-8C98-50BB547A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>
                <a:solidFill>
                  <a:srgbClr val="08579E"/>
                </a:solidFill>
                <a:latin typeface="+mn-lt"/>
              </a:rPr>
              <a:t>Zábavná matematika na nižším gymnáziu</a:t>
            </a:r>
            <a:br>
              <a:rPr lang="cs-CZ" sz="3200" b="1">
                <a:solidFill>
                  <a:srgbClr val="08579E"/>
                </a:solidFill>
                <a:latin typeface="+mn-lt"/>
              </a:rPr>
            </a:br>
            <a:endParaRPr lang="en-GB" sz="3200"/>
          </a:p>
        </p:txBody>
      </p:sp>
      <p:pic>
        <p:nvPicPr>
          <p:cNvPr id="3" name="Obrázek 2" descr="Obsah obrázku osoba, interiér, chlapec&#10;&#10;Popis byl vytvořen automaticky">
            <a:extLst>
              <a:ext uri="{FF2B5EF4-FFF2-40B4-BE49-F238E27FC236}">
                <a16:creationId xmlns:a16="http://schemas.microsoft.com/office/drawing/2014/main" id="{BAC468D1-5B86-4A5E-BBAF-00ABCC82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49" y="1890159"/>
            <a:ext cx="5927788" cy="444584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EB645DD-B22E-444C-891C-545C735E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4470"/>
          <a:stretch/>
        </p:blipFill>
        <p:spPr>
          <a:xfrm rot="10800000">
            <a:off x="528753" y="1890160"/>
            <a:ext cx="4680556" cy="44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0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48346D8-9BE2-456F-B854-7A03F2645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2" y="3645419"/>
            <a:ext cx="2907559" cy="1726915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CFA94295-D7C9-45D2-8AF9-B6BD0B3DF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50" y="538542"/>
            <a:ext cx="920114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9324975" algn="r"/>
              </a:tabLst>
            </a:pPr>
            <a:r>
              <a:rPr lang="cs-CZ" sz="3200" b="1">
                <a:solidFill>
                  <a:srgbClr val="0061A3"/>
                </a:solidFill>
                <a:latin typeface="+mn-lt"/>
              </a:rPr>
              <a:t>Individuální matematické soutěže, </a:t>
            </a:r>
            <a:br>
              <a:rPr lang="cs-CZ" sz="3200" b="1">
                <a:solidFill>
                  <a:srgbClr val="0061A3"/>
                </a:solidFill>
                <a:latin typeface="+mn-lt"/>
              </a:rPr>
            </a:br>
            <a:r>
              <a:rPr lang="cs-CZ" sz="3200" b="1">
                <a:solidFill>
                  <a:srgbClr val="0061A3"/>
                </a:solidFill>
                <a:latin typeface="+mn-lt"/>
              </a:rPr>
              <a:t>	</a:t>
            </a:r>
            <a:r>
              <a:rPr lang="cs-CZ" b="1">
                <a:solidFill>
                  <a:srgbClr val="0061A3"/>
                </a:solidFill>
                <a:latin typeface="+mn-lt"/>
              </a:rPr>
              <a:t>kterých se naši žáci účastní</a:t>
            </a:r>
            <a:endParaRPr lang="cs-CZ" sz="3200" b="1">
              <a:solidFill>
                <a:srgbClr val="0061A3"/>
              </a:solidFill>
              <a:latin typeface="+mn-lt"/>
            </a:endParaRPr>
          </a:p>
        </p:txBody>
      </p:sp>
      <p:pic>
        <p:nvPicPr>
          <p:cNvPr id="8" name="Obrázek 7" descr="Obsah obrázku šipka&#10;&#10;Popis byl vytvořen automaticky">
            <a:extLst>
              <a:ext uri="{FF2B5EF4-FFF2-40B4-BE49-F238E27FC236}">
                <a16:creationId xmlns:a16="http://schemas.microsoft.com/office/drawing/2014/main" id="{95A639B5-A6CA-4ED2-A8F3-21C8A7AFB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63" y="3665243"/>
            <a:ext cx="2841065" cy="21307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DFA35E-903D-47E3-9A51-63E6F1CC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09" y="3959647"/>
            <a:ext cx="2317605" cy="154199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6A9626-F7AE-4A81-8FF9-3634FE667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9" y="2328591"/>
            <a:ext cx="3470523" cy="1100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5E26D6D-49A1-45E1-85E9-75918C371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5548045"/>
            <a:ext cx="11012349" cy="1139206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0A280F0-18A7-4948-86B1-06F5AE2A3D79}"/>
              </a:ext>
            </a:extLst>
          </p:cNvPr>
          <p:cNvSpPr txBox="1">
            <a:spLocks/>
          </p:cNvSpPr>
          <p:nvPr/>
        </p:nvSpPr>
        <p:spPr>
          <a:xfrm>
            <a:off x="3296281" y="1922400"/>
            <a:ext cx="4222401" cy="318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61A3"/>
                </a:solidFill>
              </a:rPr>
              <a:t>Matematická olympiáda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61A3"/>
                </a:solidFill>
              </a:rPr>
              <a:t>Logická olympiáda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61A3"/>
                </a:solidFill>
              </a:rPr>
              <a:t>Matematický klokan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61A3"/>
                </a:solidFill>
              </a:rPr>
              <a:t>Přírodovědný klokan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61A3"/>
                </a:solidFill>
              </a:rPr>
              <a:t>Pangea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61A3"/>
                </a:solidFill>
              </a:rPr>
              <a:t>Pythagoriáda</a:t>
            </a:r>
            <a:endParaRPr lang="cs-CZ" dirty="0">
              <a:solidFill>
                <a:srgbClr val="0061A3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08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AE93C9F-C986-4920-B5E6-61AC4EC67A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3125" y="538542"/>
            <a:ext cx="92106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9324975" algn="r"/>
              </a:tabLst>
            </a:pPr>
            <a:r>
              <a:rPr lang="cs-CZ" sz="3200" b="1" dirty="0">
                <a:solidFill>
                  <a:srgbClr val="0061A3"/>
                </a:solidFill>
                <a:latin typeface="+mn-lt"/>
              </a:rPr>
              <a:t>Týmové matematické soutěže, </a:t>
            </a:r>
            <a:br>
              <a:rPr lang="cs-CZ" sz="3200" b="1" dirty="0">
                <a:solidFill>
                  <a:srgbClr val="0061A3"/>
                </a:solidFill>
                <a:latin typeface="+mn-lt"/>
              </a:rPr>
            </a:br>
            <a:r>
              <a:rPr lang="cs-CZ" sz="3200" b="1" dirty="0">
                <a:solidFill>
                  <a:srgbClr val="0061A3"/>
                </a:solidFill>
                <a:latin typeface="+mn-lt"/>
              </a:rPr>
              <a:t>	</a:t>
            </a:r>
            <a:r>
              <a:rPr lang="cs-CZ" b="1" dirty="0">
                <a:solidFill>
                  <a:srgbClr val="0061A3"/>
                </a:solidFill>
                <a:latin typeface="+mn-lt"/>
              </a:rPr>
              <a:t>kterých se naši žáci účastní.</a:t>
            </a:r>
            <a:endParaRPr lang="cs-CZ" sz="3200" b="1" dirty="0">
              <a:solidFill>
                <a:srgbClr val="0061A3"/>
              </a:solidFill>
              <a:latin typeface="+mn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DEC80D93-814A-4713-B310-E229DE8BA57E}"/>
              </a:ext>
            </a:extLst>
          </p:cNvPr>
          <p:cNvSpPr txBox="1">
            <a:spLocks/>
          </p:cNvSpPr>
          <p:nvPr/>
        </p:nvSpPr>
        <p:spPr>
          <a:xfrm>
            <a:off x="3296280" y="1922961"/>
            <a:ext cx="5874613" cy="30871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cs-CZ" sz="2400" dirty="0">
                <a:solidFill>
                  <a:srgbClr val="0061A3"/>
                </a:solidFill>
              </a:rPr>
              <a:t>Matematická internetová olympiáda</a:t>
            </a:r>
          </a:p>
          <a:p>
            <a:pPr marL="342900" indent="-342900">
              <a:lnSpc>
                <a:spcPct val="100000"/>
              </a:lnSpc>
            </a:pPr>
            <a:r>
              <a:rPr lang="cs-CZ" sz="2400" dirty="0">
                <a:solidFill>
                  <a:srgbClr val="0061A3"/>
                </a:solidFill>
              </a:rPr>
              <a:t>Finanční gramotnost</a:t>
            </a:r>
          </a:p>
          <a:p>
            <a:pPr marL="342900" indent="-342900">
              <a:lnSpc>
                <a:spcPct val="100000"/>
              </a:lnSpc>
            </a:pPr>
            <a:r>
              <a:rPr lang="cs-CZ" sz="2400" dirty="0">
                <a:solidFill>
                  <a:srgbClr val="0061A3"/>
                </a:solidFill>
              </a:rPr>
              <a:t>Matematický náboj - SŠ</a:t>
            </a:r>
          </a:p>
          <a:p>
            <a:pPr marL="342900" indent="-342900">
              <a:lnSpc>
                <a:spcPct val="100000"/>
              </a:lnSpc>
            </a:pPr>
            <a:r>
              <a:rPr lang="cs-CZ" sz="2400" dirty="0">
                <a:solidFill>
                  <a:srgbClr val="0061A3"/>
                </a:solidFill>
              </a:rPr>
              <a:t>Brloh – Brněnská logická hra</a:t>
            </a:r>
          </a:p>
          <a:p>
            <a:pPr marL="342900" indent="-342900">
              <a:lnSpc>
                <a:spcPct val="100000"/>
              </a:lnSpc>
            </a:pPr>
            <a:r>
              <a:rPr lang="cs-CZ" sz="2400" dirty="0" err="1">
                <a:solidFill>
                  <a:srgbClr val="0061A3"/>
                </a:solidFill>
              </a:rPr>
              <a:t>MaSo</a:t>
            </a:r>
            <a:r>
              <a:rPr lang="cs-CZ" sz="2400" dirty="0">
                <a:solidFill>
                  <a:srgbClr val="0061A3"/>
                </a:solidFill>
              </a:rPr>
              <a:t> – Matematická soutěž</a:t>
            </a:r>
          </a:p>
          <a:p>
            <a:pPr marL="342900" indent="-342900">
              <a:lnSpc>
                <a:spcPct val="100000"/>
              </a:lnSpc>
            </a:pPr>
            <a:r>
              <a:rPr lang="cs-CZ" sz="2400" dirty="0">
                <a:solidFill>
                  <a:srgbClr val="0061A3"/>
                </a:solidFill>
              </a:rPr>
              <a:t>p</a:t>
            </a:r>
            <a:r>
              <a:rPr lang="en-GB" sz="2400" dirty="0" err="1">
                <a:solidFill>
                  <a:srgbClr val="0061A3"/>
                </a:solidFill>
              </a:rPr>
              <a:t>IšQworky</a:t>
            </a:r>
            <a:endParaRPr lang="cs-CZ" sz="2400" dirty="0">
              <a:solidFill>
                <a:srgbClr val="0061A3"/>
              </a:solidFill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315EDCCE-C86D-418D-B3C6-1C3F51A4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2" y="5563868"/>
            <a:ext cx="4541409" cy="10857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DAC07C-F445-47B9-BA09-FB3BE421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97" y="5187471"/>
            <a:ext cx="2035257" cy="146211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02BB00F6-0D20-4B6E-8519-A8B47E5DD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31" y="5563868"/>
            <a:ext cx="3714286" cy="10857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79527EA-2F86-49D5-8D62-4787A94C0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49" y="3693353"/>
            <a:ext cx="2904909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9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3246E-C70D-4E46-AE01-FC64EEE5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66" y="579245"/>
            <a:ext cx="9637143" cy="1967528"/>
          </a:xfrm>
        </p:spPr>
        <p:txBody>
          <a:bodyPr anchor="t">
            <a:normAutofit/>
          </a:bodyPr>
          <a:lstStyle/>
          <a:p>
            <a:r>
              <a:rPr lang="cs-CZ" dirty="0"/>
              <a:t>Rádi Vás doprovodíme na cestě za úspěchem</a:t>
            </a:r>
            <a:br>
              <a:rPr lang="cs-CZ" dirty="0"/>
            </a:br>
            <a:r>
              <a:rPr lang="cs-CZ" sz="2700" dirty="0"/>
              <a:t>Tým </a:t>
            </a:r>
            <a:r>
              <a:rPr lang="cs-CZ" sz="2700" dirty="0" err="1"/>
              <a:t>Pazderovci</a:t>
            </a:r>
            <a:r>
              <a:rPr lang="cs-CZ" sz="2700" dirty="0"/>
              <a:t> získal 5. místo ve Velkém finále ČR</a:t>
            </a:r>
            <a:br>
              <a:rPr lang="cs-CZ" sz="2700" dirty="0"/>
            </a:br>
            <a:r>
              <a:rPr lang="cs-CZ" sz="2700" dirty="0"/>
              <a:t>v soutěži BRLOH (Brněnská logická hra)</a:t>
            </a:r>
          </a:p>
        </p:txBody>
      </p:sp>
      <p:pic>
        <p:nvPicPr>
          <p:cNvPr id="4" name="Obrázek 3" descr="Obsah obrázku osoba, stojící, pózování, skupina&#10;&#10;Popis byl vytvořen automaticky">
            <a:extLst>
              <a:ext uri="{FF2B5EF4-FFF2-40B4-BE49-F238E27FC236}">
                <a16:creationId xmlns:a16="http://schemas.microsoft.com/office/drawing/2014/main" id="{F6DE4815-380B-4389-BAB5-8F6EEC505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79" y="1981292"/>
            <a:ext cx="7206515" cy="42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8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B353FCBD-9A9D-4283-BC9C-EFA0FAB3C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06" y="1690688"/>
            <a:ext cx="6939886" cy="49040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FAA786D-BF99-49A0-B4D9-1ED5D9F28A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1" y="4283703"/>
            <a:ext cx="2061789" cy="18040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6B3246E-C70D-4E46-AE01-FC64EEE5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70" y="365125"/>
            <a:ext cx="9637143" cy="1325563"/>
          </a:xfrm>
        </p:spPr>
        <p:txBody>
          <a:bodyPr>
            <a:normAutofit/>
          </a:bodyPr>
          <a:lstStyle/>
          <a:p>
            <a:r>
              <a:rPr lang="cs-CZ" dirty="0"/>
              <a:t>Rádi Vás doprovodíme na cestě za úspěchem</a:t>
            </a:r>
            <a:br>
              <a:rPr lang="cs-CZ" dirty="0"/>
            </a:br>
            <a:r>
              <a:rPr lang="cs-CZ" sz="2700" dirty="0"/>
              <a:t>Jan Flajšar získal 20. 12. 2021 zlatou medaili na IYMC</a:t>
            </a:r>
          </a:p>
        </p:txBody>
      </p:sp>
    </p:spTree>
    <p:extLst>
      <p:ext uri="{BB962C8B-B14F-4D97-AF65-F5344CB8AC3E}">
        <p14:creationId xmlns:p14="http://schemas.microsoft.com/office/powerpoint/2010/main" val="22926355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7FA9E4F5BB614D9381C453E88623CD" ma:contentTypeVersion="13" ma:contentTypeDescription="Vytvoří nový dokument" ma:contentTypeScope="" ma:versionID="820885089f8d4418d3430b0436bc8d9f">
  <xsd:schema xmlns:xsd="http://www.w3.org/2001/XMLSchema" xmlns:xs="http://www.w3.org/2001/XMLSchema" xmlns:p="http://schemas.microsoft.com/office/2006/metadata/properties" xmlns:ns2="1eac2207-6d11-46d4-bd3f-0fec646c401e" xmlns:ns3="ab862b7a-510a-4133-b950-4de35cc1940f" targetNamespace="http://schemas.microsoft.com/office/2006/metadata/properties" ma:root="true" ma:fieldsID="d60472e182b917cc8dd9835eccde3eed" ns2:_="" ns3:_="">
    <xsd:import namespace="1eac2207-6d11-46d4-bd3f-0fec646c401e"/>
    <xsd:import namespace="ab862b7a-510a-4133-b950-4de35cc19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2207-6d11-46d4-bd3f-0fec646c4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2b7a-510a-4133-b950-4de35cc194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33C61C-7945-41BC-835B-39ED082E7C29}"/>
</file>

<file path=customXml/itemProps2.xml><?xml version="1.0" encoding="utf-8"?>
<ds:datastoreItem xmlns:ds="http://schemas.openxmlformats.org/officeDocument/2006/customXml" ds:itemID="{F59DA254-EAA3-40F0-88CE-823A686F79AF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b862b7a-510a-4133-b950-4de35cc1940f"/>
    <ds:schemaRef ds:uri="1eac2207-6d11-46d4-bd3f-0fec646c401e"/>
  </ds:schemaRefs>
</ds:datastoreItem>
</file>

<file path=customXml/itemProps3.xml><?xml version="1.0" encoding="utf-8"?>
<ds:datastoreItem xmlns:ds="http://schemas.openxmlformats.org/officeDocument/2006/customXml" ds:itemID="{B8AC6929-B1DF-4437-9FC6-7C9B6FFA3B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571</Words>
  <Application>Microsoft Office PowerPoint</Application>
  <PresentationFormat>Širokoúhlá obrazovka</PresentationFormat>
  <Paragraphs>75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Office</vt:lpstr>
      <vt:lpstr>Předmětová komise matematiky  a deskriptivní geometrie </vt:lpstr>
      <vt:lpstr>Vyučující matematiky ve školním roce 2021/2022 </vt:lpstr>
      <vt:lpstr>Výuka probíhá v moderních učebnách. </vt:lpstr>
      <vt:lpstr>Zábavná matematika na nižším gymnáziu </vt:lpstr>
      <vt:lpstr>Zábavná matematika na nižším gymnáziu </vt:lpstr>
      <vt:lpstr>Individuální matematické soutěže,   kterých se naši žáci účastní</vt:lpstr>
      <vt:lpstr>Týmové matematické soutěže,   kterých se naši žáci účastní.</vt:lpstr>
      <vt:lpstr>Rádi Vás doprovodíme na cestě za úspěchem Tým Pazderovci získal 5. místo ve Velkém finále ČR v soutěži BRLOH (Brněnská logická hra)</vt:lpstr>
      <vt:lpstr>Rádi Vás doprovodíme na cestě za úspěchem Jan Flajšar získal 20. 12. 2021 zlatou medaili na IYMC</vt:lpstr>
      <vt:lpstr> Rádi Vás doprovodíme na cestě za úspěchem Zuzana Oklešťková získala 3. místo ve finále soutěže Pangea 2021</vt:lpstr>
      <vt:lpstr>Okresní kolo Pythagoriády 2021 pIšQworky a MaSo</vt:lpstr>
      <vt:lpstr>Nejúspěšnější žáci v matematických soutěžích  ve školním roce 2020/2021</vt:lpstr>
      <vt:lpstr>„Matematika k sežrání ve třídě VI.A8“ </vt:lpstr>
      <vt:lpstr>Zájmové kroužky zaměřené na rozvíjení matematických a logických dovedností</vt:lpstr>
      <vt:lpstr>Výuka povinně volitelných předmětů v předmaturitním a maturitním ročníku</vt:lpstr>
      <vt:lpstr>Výuka seminářů </vt:lpstr>
      <vt:lpstr>Práce našich žáků v programu Geogebra </vt:lpstr>
      <vt:lpstr>Práce našich žáků v programu Geogebra </vt:lpstr>
      <vt:lpstr>Začleňování cizojazyčných prvků do výuky matematiky </vt:lpstr>
      <vt:lpstr>Těšíme se na setkání s Vámi v lepších časech  – snad už bez respirátorů!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Masný</dc:creator>
  <cp:lastModifiedBy>Kvapil, Jiri</cp:lastModifiedBy>
  <cp:revision>5</cp:revision>
  <dcterms:created xsi:type="dcterms:W3CDTF">2020-01-30T17:45:33Z</dcterms:created>
  <dcterms:modified xsi:type="dcterms:W3CDTF">2022-01-19T12:59:29Z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0x0101008F7FA9E4F5BB614D9381C453E88623CD</vt:lpwstr>
  </property>
</Properties>
</file>