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notesMasterIdLst>
    <p:notesMasterId r:id="rId19"/>
  </p:notesMasterIdLst>
  <p:sldIdLst>
    <p:sldId id="256" r:id="rId5"/>
    <p:sldId id="261" r:id="rId6"/>
    <p:sldId id="257" r:id="rId7"/>
    <p:sldId id="265" r:id="rId8"/>
    <p:sldId id="258" r:id="rId9"/>
    <p:sldId id="262" r:id="rId10"/>
    <p:sldId id="264" r:id="rId11"/>
    <p:sldId id="267" r:id="rId12"/>
    <p:sldId id="263" r:id="rId13"/>
    <p:sldId id="266" r:id="rId14"/>
    <p:sldId id="268" r:id="rId15"/>
    <p:sldId id="269" r:id="rId16"/>
    <p:sldId id="260" r:id="rId17"/>
    <p:sldId id="259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4F4AF-A001-42DD-A775-F91BDB5FB20C}" v="1" dt="2022-02-11T11:57:05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orna" userId="90be2c02-308f-42aa-96fb-cde6fa4cf9e5" providerId="ADAL" clId="{90B4F4AF-A001-42DD-A775-F91BDB5FB20C}"/>
    <pc:docChg chg="custSel modSld">
      <pc:chgData name="Michael Horna" userId="90be2c02-308f-42aa-96fb-cde6fa4cf9e5" providerId="ADAL" clId="{90B4F4AF-A001-42DD-A775-F91BDB5FB20C}" dt="2022-02-11T11:57:13.859" v="6" actId="1076"/>
      <pc:docMkLst>
        <pc:docMk/>
      </pc:docMkLst>
      <pc:sldChg chg="addSp delSp modSp mod modAnim">
        <pc:chgData name="Michael Horna" userId="90be2c02-308f-42aa-96fb-cde6fa4cf9e5" providerId="ADAL" clId="{90B4F4AF-A001-42DD-A775-F91BDB5FB20C}" dt="2022-02-11T11:57:13.859" v="6" actId="1076"/>
        <pc:sldMkLst>
          <pc:docMk/>
          <pc:sldMk cId="1630872156" sldId="267"/>
        </pc:sldMkLst>
        <pc:spChg chg="del">
          <ac:chgData name="Michael Horna" userId="90be2c02-308f-42aa-96fb-cde6fa4cf9e5" providerId="ADAL" clId="{90B4F4AF-A001-42DD-A775-F91BDB5FB20C}" dt="2022-02-11T11:47:08.012" v="0" actId="478"/>
          <ac:spMkLst>
            <pc:docMk/>
            <pc:sldMk cId="1630872156" sldId="267"/>
            <ac:spMk id="4" creationId="{00000000-0000-0000-0000-000000000000}"/>
          </ac:spMkLst>
        </pc:spChg>
        <pc:picChg chg="add mod">
          <ac:chgData name="Michael Horna" userId="90be2c02-308f-42aa-96fb-cde6fa4cf9e5" providerId="ADAL" clId="{90B4F4AF-A001-42DD-A775-F91BDB5FB20C}" dt="2022-02-11T11:57:13.859" v="6" actId="1076"/>
          <ac:picMkLst>
            <pc:docMk/>
            <pc:sldMk cId="1630872156" sldId="267"/>
            <ac:picMk id="3" creationId="{9E627777-77C5-4581-85D5-0CBA61201078}"/>
          </ac:picMkLst>
        </pc:picChg>
        <pc:picChg chg="del">
          <ac:chgData name="Michael Horna" userId="90be2c02-308f-42aa-96fb-cde6fa4cf9e5" providerId="ADAL" clId="{90B4F4AF-A001-42DD-A775-F91BDB5FB20C}" dt="2022-02-11T11:47:12.120" v="1" actId="478"/>
          <ac:picMkLst>
            <pc:docMk/>
            <pc:sldMk cId="1630872156" sldId="267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0C75C-9FA1-47A7-AC61-46FDCFE52503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137F-D337-482A-84EA-75D338C15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20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ED1898C-37DE-48D1-9F56-DD8C3E7E8B57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0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23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94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1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5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63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50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5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7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24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48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D1898C-37DE-48D1-9F56-DD8C3E7E8B57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8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ytool.cz/predmetove-komise/ru/" TargetMode="External"/><Relationship Id="rId2" Type="http://schemas.openxmlformats.org/officeDocument/2006/relationships/hyperlink" Target="https://www.gytool.cz/predmetove-komise/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ytool.cz/predmetove-komise/roj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resh.iprima.cz/recepty/trikralovy-kolac-ve-francouzskem-stylu-galette-des-rois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apetitonline.cz/recept/vanocni-polen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ytoolcz-my.sharepoint.com/personal/sedlackova_gytool_cz/_layouts/15/onedrive.aspx?q=el%20maiz&amp;searchScope=all&amp;id=/personal/sedlackova_gytool_cz/Documents/Dokumenty/Attachments/El_ma%C3%ADz%202021.pdf&amp;parent=/personal/sedlackova_gytool_cz/Documents&amp;parentview=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6ru_0D7H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M5CBMuucrg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224425" y="1968875"/>
            <a:ext cx="9720072" cy="149961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 Black" panose="020B0A04020102020204" pitchFamily="34" charset="0"/>
              </a:rPr>
              <a:t>DALŠÍ CIZÍ JAZYKY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C8FBB1-FB47-4E8E-AA86-A77BBE008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376883"/>
            <a:ext cx="1473529" cy="1804066"/>
          </a:xfrm>
          <a:prstGeom prst="rect">
            <a:avLst/>
          </a:prstGeom>
        </p:spPr>
      </p:pic>
      <p:pic>
        <p:nvPicPr>
          <p:cNvPr id="1026" name="Picture 2" descr="Feedback, Report Back, Business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46" y="2917711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9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E59668-3C21-4C75-9F1D-FC8FC2F32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52A002CF-6EAF-497D-9B9B-EF9F4451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631B04-CB79-4ABB-B631-511E05B25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033D82A-34D5-4A1F-A25B-568EA668C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8AA91C-C1E0-4606-86F0-7E56E6038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5C2047-B562-44A2-A795-649A8B416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1136904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spc="200" dirty="0" err="1">
                <a:solidFill>
                  <a:srgbClr val="FFFFFF"/>
                </a:solidFill>
                <a:latin typeface="Arial Black" panose="020B0A04020102020204" pitchFamily="34" charset="0"/>
              </a:rPr>
              <a:t>CESTUJEME</a:t>
            </a:r>
            <a:r>
              <a:rPr lang="en-US" sz="2400" b="1" spc="200" dirty="0">
                <a:solidFill>
                  <a:srgbClr val="FFFFFF"/>
                </a:solidFill>
                <a:latin typeface="Arial Black" panose="020B0A04020102020204" pitchFamily="34" charset="0"/>
              </a:rPr>
              <a:t> A </a:t>
            </a:r>
            <a:r>
              <a:rPr lang="en-US" sz="2400" b="1" spc="200" dirty="0" err="1">
                <a:solidFill>
                  <a:srgbClr val="FFFFFF"/>
                </a:solidFill>
                <a:latin typeface="Arial Black" panose="020B0A04020102020204" pitchFamily="34" charset="0"/>
              </a:rPr>
              <a:t>STUDUJEME</a:t>
            </a:r>
            <a:r>
              <a:rPr lang="en-US" sz="2400" b="1" spc="200" dirty="0">
                <a:solidFill>
                  <a:srgbClr val="FFFFFF"/>
                </a:solidFill>
                <a:latin typeface="Arial Black" panose="020B0A04020102020204" pitchFamily="34" charset="0"/>
              </a:rPr>
              <a:t> V </a:t>
            </a:r>
            <a:r>
              <a:rPr lang="en-US" sz="2400" b="1" spc="200" dirty="0" err="1">
                <a:solidFill>
                  <a:srgbClr val="FFFFFF"/>
                </a:solidFill>
                <a:latin typeface="Arial Black" panose="020B0A04020102020204" pitchFamily="34" charset="0"/>
              </a:rPr>
              <a:t>PARTNERSKÝCH</a:t>
            </a:r>
            <a:r>
              <a:rPr lang="en-US" sz="2400" b="1" spc="2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spc="200" dirty="0" err="1">
                <a:solidFill>
                  <a:srgbClr val="FFFFFF"/>
                </a:solidFill>
                <a:latin typeface="Arial Black" panose="020B0A04020102020204" pitchFamily="34" charset="0"/>
              </a:rPr>
              <a:t>ŠKOLÁCH</a:t>
            </a:r>
            <a:r>
              <a:rPr lang="en-US" sz="2400" b="1" spc="200" dirty="0">
                <a:solidFill>
                  <a:srgbClr val="FFFFFF"/>
                </a:solidFill>
                <a:latin typeface="Arial Black" panose="020B0A04020102020204" pitchFamily="34" charset="0"/>
              </a:rPr>
              <a:t>…</a:t>
            </a:r>
            <a:br>
              <a:rPr lang="cs-CZ" sz="2400" b="1" spc="2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cs-CZ" sz="1600" b="1" spc="200" dirty="0">
                <a:solidFill>
                  <a:srgbClr val="FFFFFF"/>
                </a:solidFill>
                <a:latin typeface="Arial Black" panose="020B0A04020102020204" pitchFamily="34" charset="0"/>
              </a:rPr>
              <a:t>(Salt, </a:t>
            </a:r>
            <a:r>
              <a:rPr lang="cs-CZ" sz="1600" b="1" spc="200" dirty="0" err="1">
                <a:solidFill>
                  <a:srgbClr val="FFFFFF"/>
                </a:solidFill>
                <a:latin typeface="Arial Black" panose="020B0A04020102020204" pitchFamily="34" charset="0"/>
              </a:rPr>
              <a:t>cabra</a:t>
            </a:r>
            <a:r>
              <a:rPr lang="cs-CZ" sz="1600" b="1" spc="200" dirty="0">
                <a:solidFill>
                  <a:srgbClr val="FFFFFF"/>
                </a:solidFill>
                <a:latin typeface="Arial Black" panose="020B0A04020102020204" pitchFamily="34" charset="0"/>
              </a:rPr>
              <a:t>, </a:t>
            </a:r>
            <a:r>
              <a:rPr lang="cs-CZ" sz="1600" b="1" spc="200" dirty="0" err="1">
                <a:solidFill>
                  <a:srgbClr val="FFFFFF"/>
                </a:solidFill>
                <a:latin typeface="Arial Black" panose="020B0A04020102020204" pitchFamily="34" charset="0"/>
              </a:rPr>
              <a:t>crÊst</a:t>
            </a:r>
            <a:r>
              <a:rPr lang="cs-CZ" sz="1600" b="1" spc="200" dirty="0">
                <a:solidFill>
                  <a:srgbClr val="FFFFFF"/>
                </a:solidFill>
                <a:latin typeface="Arial Black" panose="020B0A04020102020204" pitchFamily="34" charset="0"/>
              </a:rPr>
              <a:t>, </a:t>
            </a:r>
            <a:r>
              <a:rPr lang="cs-CZ" sz="1600" b="1" spc="200" dirty="0" err="1">
                <a:solidFill>
                  <a:srgbClr val="FFFFFF"/>
                </a:solidFill>
                <a:latin typeface="Arial Black" panose="020B0A04020102020204" pitchFamily="34" charset="0"/>
              </a:rPr>
              <a:t>madrid</a:t>
            </a:r>
            <a:r>
              <a:rPr lang="cs-CZ" sz="1600" b="1" spc="200" dirty="0">
                <a:solidFill>
                  <a:srgbClr val="FFFFFF"/>
                </a:solidFill>
                <a:latin typeface="Arial Black" panose="020B0A04020102020204" pitchFamily="34" charset="0"/>
              </a:rPr>
              <a:t>, </a:t>
            </a:r>
            <a:r>
              <a:rPr lang="cs-CZ" sz="1600" b="1" spc="200" dirty="0" err="1">
                <a:solidFill>
                  <a:srgbClr val="FFFFFF"/>
                </a:solidFill>
                <a:latin typeface="Arial Black" panose="020B0A04020102020204" pitchFamily="34" charset="0"/>
              </a:rPr>
              <a:t>dijon</a:t>
            </a:r>
            <a:r>
              <a:rPr lang="cs-CZ" sz="1600" b="1" spc="200" dirty="0">
                <a:solidFill>
                  <a:srgbClr val="FFFFFF"/>
                </a:solidFill>
                <a:latin typeface="Arial Black" panose="020B0A04020102020204" pitchFamily="34" charset="0"/>
              </a:rPr>
              <a:t>, </a:t>
            </a:r>
            <a:r>
              <a:rPr lang="cs-CZ" sz="1600" b="1" spc="200" dirty="0" err="1">
                <a:solidFill>
                  <a:srgbClr val="FFFFFF"/>
                </a:solidFill>
                <a:latin typeface="Arial Black" panose="020B0A04020102020204" pitchFamily="34" charset="0"/>
              </a:rPr>
              <a:t>valencia</a:t>
            </a:r>
            <a:r>
              <a:rPr lang="cs-CZ" sz="1600" b="1" spc="200" dirty="0">
                <a:solidFill>
                  <a:srgbClr val="FFFFFF"/>
                </a:solidFill>
                <a:latin typeface="Arial Black" panose="020B0A04020102020204" pitchFamily="34" charset="0"/>
              </a:rPr>
              <a:t>..)</a:t>
            </a:r>
            <a:endParaRPr lang="en-US" sz="1600" b="1" spc="2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ázek 5" descr="Obsah obrázku exteriér, osoba, obloha, město&#10;&#10;Popis byl vytvořen automaticky">
            <a:extLst>
              <a:ext uri="{FF2B5EF4-FFF2-40B4-BE49-F238E27FC236}">
                <a16:creationId xmlns:a16="http://schemas.microsoft.com/office/drawing/2014/main" id="{BA841F47-988A-4279-81FA-022A620ABD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r="11755" b="3"/>
          <a:stretch/>
        </p:blipFill>
        <p:spPr>
          <a:xfrm>
            <a:off x="-1" y="10"/>
            <a:ext cx="3952937" cy="4399090"/>
          </a:xfrm>
          <a:prstGeom prst="rect">
            <a:avLst/>
          </a:prstGeom>
        </p:spPr>
      </p:pic>
      <p:pic>
        <p:nvPicPr>
          <p:cNvPr id="4" name="Obrázek 3" descr="Obsah obrázku exteriér, země, obloha, chůze&#10;&#10;Popis byl vytvořen automaticky">
            <a:extLst>
              <a:ext uri="{FF2B5EF4-FFF2-40B4-BE49-F238E27FC236}">
                <a16:creationId xmlns:a16="http://schemas.microsoft.com/office/drawing/2014/main" id="{7417D079-52A6-4542-8759-72095709B3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3840" b="3"/>
          <a:stretch/>
        </p:blipFill>
        <p:spPr>
          <a:xfrm>
            <a:off x="4117621" y="-11961"/>
            <a:ext cx="3954910" cy="4411061"/>
          </a:xfrm>
          <a:prstGeom prst="rect">
            <a:avLst/>
          </a:prstGeom>
        </p:spPr>
      </p:pic>
      <p:pic>
        <p:nvPicPr>
          <p:cNvPr id="8" name="Obrázek 7" descr="Obsah obrázku osoba, interiér, patro, skupina&#10;&#10;Popis byl vytvořen automaticky">
            <a:extLst>
              <a:ext uri="{FF2B5EF4-FFF2-40B4-BE49-F238E27FC236}">
                <a16:creationId xmlns:a16="http://schemas.microsoft.com/office/drawing/2014/main" id="{1EF44B6C-DD23-4168-B9B3-82A0078890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r="28413" b="2"/>
          <a:stretch/>
        </p:blipFill>
        <p:spPr>
          <a:xfrm>
            <a:off x="8229600" y="10"/>
            <a:ext cx="3966198" cy="43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CAE0EDA3-A8AC-4F19-9FB7-F7915D492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9817" b="-2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DB0E1B3-65C9-4461-877F-2475E9116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" r="2" b="38033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 descr="Obsah obrázku text, osoba, země, pózování&#10;&#10;Popis byl vytvořen automaticky">
            <a:extLst>
              <a:ext uri="{FF2B5EF4-FFF2-40B4-BE49-F238E27FC236}">
                <a16:creationId xmlns:a16="http://schemas.microsoft.com/office/drawing/2014/main" id="{819F9306-6255-4D28-998C-7DF94DFCB0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5" r="26007"/>
          <a:stretch/>
        </p:blipFill>
        <p:spPr bwMode="auto">
          <a:xfrm>
            <a:off x="4094479" y="10"/>
            <a:ext cx="4014047" cy="6857990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693D428-A51F-4EDF-A800-4D6A9F48E1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r="19169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</p:spPr>
      </p:pic>
      <p:pic>
        <p:nvPicPr>
          <p:cNvPr id="4" name="Obrázek 3" descr="Obsah obrázku obloha, exteriér, osoba, voda&#10;&#10;Popis byl vytvořen automaticky">
            <a:extLst>
              <a:ext uri="{FF2B5EF4-FFF2-40B4-BE49-F238E27FC236}">
                <a16:creationId xmlns:a16="http://schemas.microsoft.com/office/drawing/2014/main" id="{41AA1A19-1C05-4BA6-8DC7-9BF813A158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9" b="-3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94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budova, exteriér, obloha, ulice&#10;&#10;Popis byl vytvořen automaticky">
            <a:extLst>
              <a:ext uri="{FF2B5EF4-FFF2-40B4-BE49-F238E27FC236}">
                <a16:creationId xmlns:a16="http://schemas.microsoft.com/office/drawing/2014/main" id="{B5F8CACF-B21F-4C6F-B0A9-1E302232D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56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5" name="Obrázek 4" descr="Obsah obrázku text, exteriér, obloha, tráva&#10;&#10;Popis byl vytvořen automaticky">
            <a:extLst>
              <a:ext uri="{FF2B5EF4-FFF2-40B4-BE49-F238E27FC236}">
                <a16:creationId xmlns:a16="http://schemas.microsoft.com/office/drawing/2014/main" id="{AC6811DB-5930-47F1-BB82-3F617C78E6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5" r="-3" b="14700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3" name="Obrázek 2" descr="Obsah obrázku hora, příroda, exteriér, údolí&#10;&#10;Popis byl vytvořen automaticky">
            <a:extLst>
              <a:ext uri="{FF2B5EF4-FFF2-40B4-BE49-F238E27FC236}">
                <a16:creationId xmlns:a16="http://schemas.microsoft.com/office/drawing/2014/main" id="{A78ED9EC-0E6F-403D-9DFD-41BCD9F5D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r="-3" b="-3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6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8090" y="562708"/>
            <a:ext cx="9720072" cy="2778370"/>
          </a:xfrm>
        </p:spPr>
        <p:txBody>
          <a:bodyPr>
            <a:normAutofit/>
          </a:bodyPr>
          <a:lstStyle/>
          <a:p>
            <a:pPr algn="ctr"/>
            <a:br>
              <a:rPr lang="cs-CZ" sz="2800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  <a:t>Pojďte studovat, tvořit, mluvit, </a:t>
            </a:r>
            <a:b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b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  <a:t>a cestovat s námi.</a:t>
            </a:r>
            <a:b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b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b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  <a:t>Těšíme se! </a:t>
            </a:r>
          </a:p>
        </p:txBody>
      </p:sp>
      <p:pic>
        <p:nvPicPr>
          <p:cNvPr id="1026" name="Picture 2" descr="Gymnázium Olomouc-Hejč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32" y="4006437"/>
            <a:ext cx="4279587" cy="20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629988" y="1999846"/>
            <a:ext cx="76287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HASTA LUEGO! </a:t>
            </a:r>
            <a:r>
              <a:rPr lang="az-Cyrl-AZ" sz="4800" b="1" dirty="0">
                <a:solidFill>
                  <a:schemeClr val="accent5">
                    <a:lumMod val="75000"/>
                  </a:schemeClr>
                </a:solidFill>
              </a:rPr>
              <a:t>Пока!</a:t>
            </a:r>
            <a:endParaRPr lang="cs-CZ" sz="48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r>
              <a:rPr lang="cs-CZ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AU REVOIR!</a:t>
            </a:r>
            <a:r>
              <a:rPr lang="cs-CZ" sz="4800" dirty="0">
                <a:latin typeface="Arial Rounded MT Bold" panose="020F0704030504030204" pitchFamily="34" charset="0"/>
              </a:rPr>
              <a:t> </a:t>
            </a:r>
            <a:r>
              <a:rPr lang="cs-CZ" sz="48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 DOPO! </a:t>
            </a:r>
            <a:endParaRPr lang="cs-CZ" sz="4800" dirty="0">
              <a:latin typeface="Arial Rounded MT Bold" panose="020F0704030504030204" pitchFamily="34" charset="0"/>
            </a:endParaRPr>
          </a:p>
          <a:p>
            <a:r>
              <a:rPr lang="cs-CZ" sz="4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ARRIVEDERCI!</a:t>
            </a:r>
            <a:r>
              <a:rPr lang="cs-CZ" sz="48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cs-CZ" sz="48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ADIÓS</a:t>
            </a:r>
            <a:r>
              <a:rPr lang="cs-CZ" sz="48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!</a:t>
            </a:r>
            <a:endParaRPr lang="cs-CZ" sz="4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az-Cyrl-AZ" sz="4800" b="1" dirty="0">
                <a:solidFill>
                  <a:schemeClr val="accent5">
                    <a:lumMod val="75000"/>
                  </a:schemeClr>
                </a:solidFill>
              </a:rPr>
              <a:t>До свидания</a:t>
            </a:r>
            <a:r>
              <a:rPr lang="cs-CZ" sz="48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! </a:t>
            </a:r>
            <a:r>
              <a:rPr lang="cs-CZ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À BIENTÔT! </a:t>
            </a:r>
            <a:endParaRPr lang="cs-CZ" sz="4800" b="1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1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5029" y="2037805"/>
            <a:ext cx="10223863" cy="2816352"/>
          </a:xfrm>
        </p:spPr>
        <p:txBody>
          <a:bodyPr>
            <a:noAutofit/>
          </a:bodyPr>
          <a:lstStyle/>
          <a:p>
            <a:pPr algn="ctr"/>
            <a:r>
              <a:rPr lang="cs-CZ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BONJOUR</a:t>
            </a:r>
            <a:r>
              <a:rPr lang="cs-CZ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!</a:t>
            </a:r>
            <a:r>
              <a:rPr lang="cs-CZ" sz="5400" dirty="0">
                <a:latin typeface="Arial Rounded MT Bold" panose="020F0704030504030204" pitchFamily="34" charset="0"/>
              </a:rPr>
              <a:t> </a:t>
            </a:r>
            <a:r>
              <a:rPr lang="cs-CZ" sz="5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Hola! </a:t>
            </a:r>
            <a:r>
              <a:rPr lang="az-Cyrl-AZ" sz="5400" b="1" dirty="0">
                <a:solidFill>
                  <a:schemeClr val="accent4">
                    <a:lumMod val="75000"/>
                  </a:schemeClr>
                </a:solidFill>
              </a:rPr>
              <a:t>Здра́вствуйте</a:t>
            </a:r>
            <a:r>
              <a:rPr lang="cs-CZ" sz="54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! </a:t>
            </a:r>
            <a:r>
              <a:rPr lang="cs-CZ" sz="54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Buon</a:t>
            </a:r>
            <a:r>
              <a:rPr lang="cs-CZ" sz="5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cs-CZ" sz="54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giorno</a:t>
            </a:r>
            <a:r>
              <a:rPr lang="cs-CZ" sz="5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! </a:t>
            </a:r>
            <a:r>
              <a:rPr lang="cs-CZ" sz="5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Buenos </a:t>
            </a:r>
            <a:r>
              <a:rPr lang="cs-CZ" sz="54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días</a:t>
            </a:r>
            <a:r>
              <a:rPr lang="cs-CZ" sz="5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! </a:t>
            </a:r>
            <a:r>
              <a:rPr lang="cs-CZ" sz="5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salut! </a:t>
            </a:r>
            <a:r>
              <a:rPr lang="cs-CZ" sz="5400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Ciao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!</a:t>
            </a:r>
            <a:r>
              <a:rPr lang="az-Cyrl-AZ" sz="5400" b="1" dirty="0"/>
              <a:t> </a:t>
            </a:r>
            <a:r>
              <a:rPr lang="az-Cyrl-AZ" sz="5400" b="1" dirty="0">
                <a:solidFill>
                  <a:schemeClr val="accent4">
                    <a:lumMod val="75000"/>
                  </a:schemeClr>
                </a:solidFill>
              </a:rPr>
              <a:t>Привет!</a:t>
            </a:r>
            <a:endParaRPr lang="cs-CZ" sz="5400" b="1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2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01846"/>
          </a:xfrm>
        </p:spPr>
        <p:txBody>
          <a:bodyPr>
            <a:normAutofit fontScale="90000"/>
          </a:bodyPr>
          <a:lstStyle/>
          <a:p>
            <a:br>
              <a:rPr lang="cs-CZ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cs-CZ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NABÍZÍME VÝUKU těchto jazyků</a:t>
            </a:r>
            <a:r>
              <a:rPr lang="cs-CZ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br>
              <a:rPr lang="cs-CZ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3789" y="2080175"/>
            <a:ext cx="9720073" cy="43400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  <a:hlinkClick r:id="rId2"/>
              </a:rPr>
              <a:t>FRANCOUZŠTINA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cs-CZ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hlinkClick r:id="rId3"/>
              </a:rPr>
              <a:t>RUŠTINA</a:t>
            </a:r>
            <a:endParaRPr lang="cs-CZ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C000"/>
                </a:solidFill>
                <a:latin typeface="Arial Black" panose="020B0A04020102020204" pitchFamily="34" charset="0"/>
                <a:hlinkClick r:id="rId4"/>
              </a:rPr>
              <a:t>ŠPANĚLŠTINA</a:t>
            </a:r>
            <a:endParaRPr lang="cs-CZ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accent1"/>
                </a:solidFill>
                <a:latin typeface="Arial Black" panose="020B0A04020102020204" pitchFamily="34" charset="0"/>
              </a:rPr>
              <a:t>ITALŠTINA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accent1"/>
                </a:solidFill>
                <a:latin typeface="Arial Black" panose="020B0A04020102020204" pitchFamily="34" charset="0"/>
                <a:hlinkClick r:id="rId4"/>
              </a:rPr>
              <a:t>LATINA</a:t>
            </a:r>
            <a:endParaRPr lang="cs-CZ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„živé“ jazyky lze studovat jako povinně volitelný předmět nebo volitelný odborný seminář v předmaturitním a maturitním ročníku. </a:t>
            </a:r>
          </a:p>
          <a:p>
            <a:pPr marL="0" indent="0">
              <a:buNone/>
            </a:pPr>
            <a:r>
              <a:rPr lang="cs-CZ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Latinu nabízíme jako nepovinný předmět nebo jako odborný seminář. </a:t>
            </a:r>
          </a:p>
          <a:p>
            <a:pPr marL="0" indent="0">
              <a:buNone/>
            </a:pPr>
            <a:r>
              <a:rPr lang="cs-CZ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podrobné informace klikněte na jednotlivé aktivní odkazy. </a:t>
            </a:r>
          </a:p>
        </p:txBody>
      </p:sp>
    </p:spTree>
    <p:extLst>
      <p:ext uri="{BB962C8B-B14F-4D97-AF65-F5344CB8AC3E}">
        <p14:creationId xmlns:p14="http://schemas.microsoft.com/office/powerpoint/2010/main" val="31626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Pro výuku jazyků…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29652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používáme nejmodernější učebnice, časopisy a další výukové materiály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snažíme se co nejvíce zapojovat rodilé mluvčí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kdykoli to situace dovolí, organizujeme výměnné pobyty nebo pořádáme  poznávací zájezdy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upozorňujeme studenty na zajímavé kulturní a společenské akce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informujeme studenty o možnostech studia v zahraničí a v případě zájmu jim radíme nebo  pomáháme s přípravou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snažíme se, aby studium cizího jazyka nebyla jen práce, ale také zábava…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8523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272" y="327793"/>
            <a:ext cx="9720072" cy="149961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 UČÍME SE VŠEMI SMYSLY…</a:t>
            </a:r>
          </a:p>
        </p:txBody>
      </p:sp>
      <p:pic>
        <p:nvPicPr>
          <p:cNvPr id="1026" name="Picture 2" descr="Náhled obrázk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80" y="1827409"/>
            <a:ext cx="3290995" cy="2468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88" y="1827409"/>
            <a:ext cx="3187379" cy="239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87" y="2361572"/>
            <a:ext cx="2412183" cy="18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98" y="4498840"/>
            <a:ext cx="1994766" cy="204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29" y="4494683"/>
            <a:ext cx="2138933" cy="204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4978316" y="2033442"/>
            <a:ext cx="1827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La </a:t>
            </a:r>
            <a:r>
              <a:rPr lang="cs-CZ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Bûche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de </a:t>
            </a:r>
            <a:r>
              <a:rPr lang="cs-CZ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Noël</a:t>
            </a:r>
            <a:endParaRPr lang="cs-CZ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hlinkClick r:id="rId8"/>
          </p:cNvPr>
          <p:cNvSpPr txBox="1"/>
          <p:nvPr/>
        </p:nvSpPr>
        <p:spPr>
          <a:xfrm>
            <a:off x="2011680" y="5209490"/>
            <a:ext cx="177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La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Galette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des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Rois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984970" y="5209490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Les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Madeleines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4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673" y="636180"/>
            <a:ext cx="3448596" cy="100845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    TVOŘÍME…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25" y="372434"/>
            <a:ext cx="4450081" cy="6294038"/>
          </a:xfrm>
        </p:spPr>
      </p:pic>
      <p:pic>
        <p:nvPicPr>
          <p:cNvPr id="7" name="Obrázek 6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2" t="11809" r="41643" b="4127"/>
          <a:stretch/>
        </p:blipFill>
        <p:spPr>
          <a:xfrm>
            <a:off x="3224961" y="636180"/>
            <a:ext cx="4255701" cy="60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8938" y="585216"/>
            <a:ext cx="3021874" cy="149961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 mluvíme…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03" y="1158241"/>
            <a:ext cx="6418271" cy="4950189"/>
          </a:xfrm>
        </p:spPr>
      </p:pic>
      <p:sp>
        <p:nvSpPr>
          <p:cNvPr id="9" name="TextovéPole 8"/>
          <p:cNvSpPr txBox="1"/>
          <p:nvPr/>
        </p:nvSpPr>
        <p:spPr>
          <a:xfrm>
            <a:off x="374469" y="3176917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hlinkClick r:id="rId3"/>
              </a:rPr>
              <a:t>Previsión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meteorológica</a:t>
            </a:r>
            <a:r>
              <a:rPr lang="cs-CZ" dirty="0">
                <a:hlinkClick r:id="rId3"/>
              </a:rPr>
              <a:t> - </a:t>
            </a:r>
            <a:r>
              <a:rPr lang="cs-CZ" dirty="0" err="1">
                <a:hlinkClick r:id="rId3"/>
              </a:rPr>
              <a:t>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256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00B0F0"/>
                </a:solidFill>
                <a:latin typeface="Arial Black" panose="020B0A04020102020204" pitchFamily="34" charset="0"/>
              </a:rPr>
              <a:t>Zpíváme…</a:t>
            </a:r>
          </a:p>
        </p:txBody>
      </p:sp>
      <p:pic>
        <p:nvPicPr>
          <p:cNvPr id="3" name="Online médium 2" title="Zpíváme…">
            <a:hlinkClick r:id="" action="ppaction://media"/>
            <a:extLst>
              <a:ext uri="{FF2B5EF4-FFF2-40B4-BE49-F238E27FC236}">
                <a16:creationId xmlns:a16="http://schemas.microsoft.com/office/drawing/2014/main" id="{9E627777-77C5-4581-85D5-0CBA612010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0225" y="1619006"/>
            <a:ext cx="8888767" cy="50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320E779-4F37-45F1-B4D8-3E345ECC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0283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   Soutěžíme…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BB976C9-DA2F-4A95-8171-D1D89BD45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 err="1">
                <a:solidFill>
                  <a:srgbClr val="FFFFFF"/>
                </a:solidFill>
              </a:rPr>
              <a:t>Konverzační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soutěže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 err="1">
                <a:solidFill>
                  <a:srgbClr val="FFFFFF"/>
                </a:solidFill>
              </a:rPr>
              <a:t>Překladatelské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soutěže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 err="1">
                <a:solidFill>
                  <a:srgbClr val="FFFFFF"/>
                </a:solidFill>
              </a:rPr>
              <a:t>Recitační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soutěže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r="31170" b="3"/>
          <a:stretch/>
        </p:blipFill>
        <p:spPr>
          <a:xfrm>
            <a:off x="5619788" y="325275"/>
            <a:ext cx="2410453" cy="61454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r="8203" b="4"/>
          <a:stretch/>
        </p:blipFill>
        <p:spPr>
          <a:xfrm>
            <a:off x="8189559" y="321732"/>
            <a:ext cx="3742901" cy="3530250"/>
          </a:xfrm>
          <a:prstGeom prst="rect">
            <a:avLst/>
          </a:prstGeom>
        </p:spPr>
      </p:pic>
      <p:pic>
        <p:nvPicPr>
          <p:cNvPr id="2050" name="Picture 2" descr="Náhled obrázk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r="32377" b="2"/>
          <a:stretch/>
        </p:blipFill>
        <p:spPr bwMode="auto">
          <a:xfrm>
            <a:off x="8188518" y="4012849"/>
            <a:ext cx="1792058" cy="24578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E3A0A7-B536-407E-9E0F-3AEFADE9F7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0" r="16337" b="2"/>
          <a:stretch/>
        </p:blipFill>
        <p:spPr bwMode="auto">
          <a:xfrm>
            <a:off x="10141443" y="4012848"/>
            <a:ext cx="1792057" cy="2457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951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7FA9E4F5BB614D9381C453E88623CD" ma:contentTypeVersion="13" ma:contentTypeDescription="Create a new document." ma:contentTypeScope="" ma:versionID="16a0063d873c2f3483c38e623f09670b">
  <xsd:schema xmlns:xsd="http://www.w3.org/2001/XMLSchema" xmlns:xs="http://www.w3.org/2001/XMLSchema" xmlns:p="http://schemas.microsoft.com/office/2006/metadata/properties" xmlns:ns2="1eac2207-6d11-46d4-bd3f-0fec646c401e" xmlns:ns3="ab862b7a-510a-4133-b950-4de35cc1940f" targetNamespace="http://schemas.microsoft.com/office/2006/metadata/properties" ma:root="true" ma:fieldsID="d03a392bc52eadd11cf26f3db3d22cb1" ns2:_="" ns3:_="">
    <xsd:import namespace="1eac2207-6d11-46d4-bd3f-0fec646c401e"/>
    <xsd:import namespace="ab862b7a-510a-4133-b950-4de35cc194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c2207-6d11-46d4-bd3f-0fec646c4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62b7a-510a-4133-b950-4de35cc19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BEA84C-D410-4C58-AD43-D93E5455BA94}"/>
</file>

<file path=customXml/itemProps2.xml><?xml version="1.0" encoding="utf-8"?>
<ds:datastoreItem xmlns:ds="http://schemas.openxmlformats.org/officeDocument/2006/customXml" ds:itemID="{B8AC6929-B1DF-4437-9FC6-7C9B6FFA3B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9DA254-EAA3-40F0-88CE-823A686F79AF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ab862b7a-510a-4133-b950-4de35cc1940f"/>
    <ds:schemaRef ds:uri="http://schemas.microsoft.com/office/infopath/2007/PartnerControls"/>
    <ds:schemaRef ds:uri="1eac2207-6d11-46d4-bd3f-0fec646c401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405</TotalTime>
  <Words>255</Words>
  <Application>Microsoft Office PowerPoint</Application>
  <PresentationFormat>Širokoúhlá obrazovka</PresentationFormat>
  <Paragraphs>37</Paragraphs>
  <Slides>14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Arial Rounded MT Bold</vt:lpstr>
      <vt:lpstr>Calibri</vt:lpstr>
      <vt:lpstr>Tw Cen MT</vt:lpstr>
      <vt:lpstr>Tw Cen MT Condensed</vt:lpstr>
      <vt:lpstr>Wingdings</vt:lpstr>
      <vt:lpstr>Wingdings 3</vt:lpstr>
      <vt:lpstr>Integrál</vt:lpstr>
      <vt:lpstr>DALŠÍ CIZÍ JAZYKY</vt:lpstr>
      <vt:lpstr>BONJOUR! Hola! Здра́вствуйте! Buon giorno! Buenos días! salut! Ciao! Привет!</vt:lpstr>
      <vt:lpstr>   NABÍZÍME VÝUKU těchto jazyků…  </vt:lpstr>
      <vt:lpstr>Pro výuku jazyků…</vt:lpstr>
      <vt:lpstr> UČÍME SE VŠEMI SMYSLY…</vt:lpstr>
      <vt:lpstr>    TVOŘÍME…</vt:lpstr>
      <vt:lpstr> mluvíme…</vt:lpstr>
      <vt:lpstr>Zpíváme…</vt:lpstr>
      <vt:lpstr>   Soutěžíme…</vt:lpstr>
      <vt:lpstr>CESTUJEME A STUDUJEME V PARTNERSKÝCH ŠKOLÁCH… (Salt, cabra, crÊst, madrid, dijon, valencia..)</vt:lpstr>
      <vt:lpstr>Prezentace aplikace PowerPoint</vt:lpstr>
      <vt:lpstr>Prezentace aplikace PowerPoint</vt:lpstr>
      <vt:lpstr> Pojďte studovat, tvořit, mluvit,   a cestovat s námi.    Těšíme se!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Masný</dc:creator>
  <cp:lastModifiedBy>Michael Horna</cp:lastModifiedBy>
  <cp:revision>37</cp:revision>
  <dcterms:created xsi:type="dcterms:W3CDTF">2020-01-30T17:45:33Z</dcterms:created>
  <dcterms:modified xsi:type="dcterms:W3CDTF">2022-02-11T11:57:32Z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0x0101008F7FA9E4F5BB614D9381C453E88623CD</vt:lpwstr>
  </property>
</Properties>
</file>