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131"/>
    <a:srgbClr val="9C1315"/>
    <a:srgbClr val="E01FC0"/>
    <a:srgbClr val="B35FD4"/>
    <a:srgbClr val="DB8A32"/>
    <a:srgbClr val="B86C6C"/>
    <a:srgbClr val="B0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423E5-B5EB-4053-8FFD-6CB0E17B2ECF}" v="72" dt="2022-01-19T09:43:23.903"/>
    <p1510:client id="{726E8DFC-AEC1-41E6-8423-CBA1B9C420D0}" v="47" dt="2022-01-19T09:58:31.670"/>
    <p1510:client id="{A7C867BB-CD23-49E0-89EA-51F61FE8FE4C}" v="104" dt="2022-01-19T10:17:15.231"/>
    <p1510:client id="{CBF32EE7-634D-4596-A846-A68F078384B2}" v="38" dt="2022-01-19T09:50:20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F4818-353E-45DA-954F-9A0F5BC45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4CF9EE-AC1C-46BD-9393-256A1E964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979AC6-1823-4C39-A03C-76BD1945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DB685F-1C1E-41C5-BA00-DACAA1A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65CBCA-2D0B-4E3B-A668-6E626907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C4262-2A0C-43CD-BD85-94463A59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931235-A6FE-427E-A50D-05C990E4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F1F6F-C44D-4CD0-9706-C72627F5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61739-401F-46B1-A70E-01FEDB83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4DC7C7-E305-4A0C-B045-0316BAD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88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D53EAC-B313-4F03-A875-267495B35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7253F3-9A1F-4411-B61C-F07DA6E42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617EA-3599-4227-8D55-2761AF67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DBA2A4-2CA6-47D1-B5B0-F3E9D3B7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5E3782-8183-4F83-B363-87C5E8A6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9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E271-8522-479B-9004-4D06800D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B0F59-D84B-48F1-A5AB-537251A2B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16744E-DA56-4AA4-BCB5-07C0F4CA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FF213A-9893-42FB-AEEE-637C150A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D85E18-1982-43F2-8FA7-BDBFBA03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31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E995C-4A13-4C04-AF3D-910E7DBB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55C033-4098-400F-BFDB-3E6B467E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60DE76-D3CE-41AF-86B0-0587AA04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D7312B-55B8-46E0-BD1F-269119BB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F4455C-5D63-41E1-962C-5756104F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18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76B34-14C6-4137-A40F-EF9C03E1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5EE36-9033-4C29-92B7-7FAB45E12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C6B633-558E-49D6-9E35-847923282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2CB5EE-14D0-4427-9D81-4832051B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670D20-4BC4-482E-A586-3DA1C7D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6FE692-6CD7-4785-9ADF-ED2C4EF4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0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170D7-E17F-4E84-B173-B1A4086B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5F02EF-03A5-42ED-BA02-C841FC60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6B4CDC-5CAE-42EB-BD2E-5EEAEA95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E6C2FA-D6B1-4022-B7E9-E6CAD4E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7FEA47-86A7-413C-89B0-86EDDE0FA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E67727-B10D-488A-8294-9A4A65E0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F2100F-5DD3-4179-BED1-B6B0B657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6242FF-0CFC-45C9-A810-8CA19B07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3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CFA4F-3F22-41F8-8366-6E02563C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768B0B-956E-4947-91EE-D0AB18E2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8E3B2B-DBCB-42FA-B1A9-4A02A7B5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532FA-385F-4078-8B23-9E6AAD6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2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F8C329-5D16-4D06-9A9E-12DA2770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45B63A-0A6E-4BAA-BB74-F74FF0D3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55F363-FF9B-4AE4-9C9E-75EEE50C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24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AF16F-CDAA-48E1-831D-6629220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E6840-BCDD-4E70-9595-A7213F25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28D68E-1A9B-4A22-870B-944226388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77F49F-CB46-4A69-A33D-5455D164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8783EE-764A-457E-9FEA-2123C0EC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3CB2E1-0ADE-4481-AD3E-51C8B0CE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62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4029A-9B95-4D1C-A2A4-23774AE3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CB05D3-E739-4F5A-8BA8-565558C17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2F4664-7F24-4637-BBC7-2A02A4055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04C12C-358F-4E8B-AE95-B0B79253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26AB51-2650-474E-AF0D-A2291478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32F4CD-DBE5-4950-A74D-F87A5BE5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3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BBF238-0DDB-4C8F-8C25-9100DB25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17D372-B848-4169-9DC9-0FA996CE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CBDCAF-948F-405E-BCBB-6112BBB12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1B30-4219-41BD-9189-54CFAD6896F1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5B5256-8A16-4D3E-AC0C-8FFFC0059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65B6B8-491C-4968-9BE0-0019C9808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85744-EA3C-4776-8F15-81245C501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08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ytoolarts.rajce.idnes.cz/Maturitni_prace_-_Kubisticka_vila_v_Olomouci_-_fotodokumentace/102372868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ytoolarts.rajce.idnes.cz/HEY_AR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uo-heart.webnode.cz/l/audiopruvodce-2-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rtcomeproject" TargetMode="External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gram.cz/" TargetMode="External"/><Relationship Id="rId5" Type="http://schemas.openxmlformats.org/officeDocument/2006/relationships/hyperlink" Target="https://www.youtube.com/channel/UCcVZ8xyfMx3w_gxZM0VoPN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text, bílá&#10;&#10;Popis byl vytvořen automaticky">
            <a:extLst>
              <a:ext uri="{FF2B5EF4-FFF2-40B4-BE49-F238E27FC236}">
                <a16:creationId xmlns:a16="http://schemas.microsoft.com/office/drawing/2014/main" id="{8E8211FF-6262-471F-AF5D-A01C7A01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031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841BE1E-4B9A-4564-A19F-13E3EB55EBC2}"/>
              </a:ext>
            </a:extLst>
          </p:cNvPr>
          <p:cNvSpPr txBox="1"/>
          <p:nvPr/>
        </p:nvSpPr>
        <p:spPr>
          <a:xfrm>
            <a:off x="2611444" y="558679"/>
            <a:ext cx="606829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>
                <a:latin typeface="+mj-lt"/>
              </a:rPr>
              <a:t>Výtvarná výchova se u nás studuje:</a:t>
            </a:r>
          </a:p>
          <a:p>
            <a:r>
              <a:rPr lang="cs-CZ" i="1" dirty="0">
                <a:latin typeface="+mj-lt"/>
              </a:rPr>
              <a:t>	Ve čtyřletém oboru v 1. a 2. ročníku.</a:t>
            </a:r>
            <a:endParaRPr lang="en-US" b="1" dirty="0">
              <a:latin typeface="+mj-lt"/>
              <a:cs typeface="Calibri Light"/>
            </a:endParaRPr>
          </a:p>
          <a:p>
            <a:r>
              <a:rPr lang="cs-CZ" i="1" dirty="0">
                <a:latin typeface="+mj-lt"/>
              </a:rPr>
              <a:t>	V šestiletém oboru v 1. až 4. ročníku.</a:t>
            </a:r>
            <a:r>
              <a:rPr lang="en-US" b="1" dirty="0">
                <a:latin typeface="+mj-lt"/>
              </a:rPr>
              <a:t>⠀</a:t>
            </a:r>
            <a:endParaRPr lang="cs-CZ" i="1" dirty="0">
              <a:latin typeface="+mj-lt"/>
            </a:endParaRPr>
          </a:p>
          <a:p>
            <a:r>
              <a:rPr lang="cs-CZ" i="1" dirty="0">
                <a:latin typeface="+mj-lt"/>
              </a:rPr>
              <a:t>	V osmiletém oboru v  1. až 6. ročníku.</a:t>
            </a:r>
            <a:r>
              <a:rPr lang="en-US" b="1" dirty="0">
                <a:latin typeface="+mj-lt"/>
              </a:rPr>
              <a:t>⠀</a:t>
            </a:r>
            <a:endParaRPr lang="cs-CZ" i="1" dirty="0">
              <a:latin typeface="+mj-lt"/>
            </a:endParaRPr>
          </a:p>
          <a:p>
            <a:r>
              <a:rPr lang="cs-CZ" i="1" dirty="0">
                <a:latin typeface="+mj-lt"/>
              </a:rPr>
              <a:t>	V semináři v předmaturitním a maturitním ročníku.</a:t>
            </a:r>
            <a:r>
              <a:rPr lang="en-US" b="1" dirty="0">
                <a:latin typeface="+mj-lt"/>
              </a:rPr>
              <a:t>⠀</a:t>
            </a:r>
            <a:endParaRPr lang="en-US" i="1" dirty="0">
              <a:latin typeface="+mj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2FB2A7-42EF-4653-9876-485E042D4A73}"/>
              </a:ext>
            </a:extLst>
          </p:cNvPr>
          <p:cNvSpPr txBox="1"/>
          <p:nvPr/>
        </p:nvSpPr>
        <p:spPr>
          <a:xfrm>
            <a:off x="7833856" y="3108870"/>
            <a:ext cx="364551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>
                <a:latin typeface="+mj-lt"/>
              </a:rPr>
              <a:t>Výuka probíhá v praktických disciplínách </a:t>
            </a:r>
            <a:r>
              <a:rPr lang="cs-CZ" i="1" dirty="0">
                <a:latin typeface="+mj-lt"/>
              </a:rPr>
              <a:t>(kresba, malba, grafika, kombinované techniky, využití intermedií).</a:t>
            </a:r>
            <a:br>
              <a:rPr lang="cs-CZ" b="1" dirty="0">
                <a:latin typeface="+mj-lt"/>
              </a:rPr>
            </a:br>
            <a:r>
              <a:rPr lang="cs-CZ" b="1" dirty="0">
                <a:latin typeface="+mj-lt"/>
              </a:rPr>
              <a:t>Studenti se seznamují s dějinami vizuálního umění.</a:t>
            </a:r>
            <a:br>
              <a:rPr lang="cs-CZ" b="1" dirty="0">
                <a:latin typeface="+mj-lt"/>
              </a:rPr>
            </a:br>
            <a:r>
              <a:rPr lang="cs-CZ" b="1" dirty="0">
                <a:latin typeface="+mj-lt"/>
              </a:rPr>
              <a:t>Součástí výuky jsou návštěvy památek, výstav a galerií.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A6D22-37C4-4463-BBBF-4D9D0E4F0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1991" r="21532" b="6631"/>
          <a:stretch/>
        </p:blipFill>
        <p:spPr bwMode="auto">
          <a:xfrm>
            <a:off x="8550673" y="723340"/>
            <a:ext cx="2688134" cy="220278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12EE67D3-A70B-4731-A21F-A20B1BC9B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2928849"/>
            <a:ext cx="2743200" cy="2032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531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942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4" descr="Obsah obrázku zeď, interiér, rostlina, místnost&#10;&#10;Popis byl vytvořen automaticky">
            <a:extLst>
              <a:ext uri="{FF2B5EF4-FFF2-40B4-BE49-F238E27FC236}">
                <a16:creationId xmlns:a16="http://schemas.microsoft.com/office/drawing/2014/main" id="{8F8A15B4-2434-4381-AEE4-1171A7AA2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A736A5-FFF3-498E-A15F-215CC1928200}"/>
              </a:ext>
            </a:extLst>
          </p:cNvPr>
          <p:cNvSpPr txBox="1"/>
          <p:nvPr/>
        </p:nvSpPr>
        <p:spPr>
          <a:xfrm>
            <a:off x="4114751" y="4307521"/>
            <a:ext cx="44069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 semináři z VV získávají studenti přehled vývoje vizuálního umění od pravěku po současné trendy</a:t>
            </a:r>
          </a:p>
          <a:p>
            <a:r>
              <a:rPr lang="cs-CZ" b="1" dirty="0">
                <a:latin typeface="+mj-lt"/>
              </a:rPr>
              <a:t>Součástí semináře je vypracování seminární/maturitní práce</a:t>
            </a:r>
          </a:p>
          <a:p>
            <a:pPr lvl="1"/>
            <a:r>
              <a:rPr lang="cs-CZ" sz="1600" i="1" dirty="0">
                <a:latin typeface="+mj-lt"/>
              </a:rPr>
              <a:t>Fotodokumentace </a:t>
            </a:r>
            <a:r>
              <a:rPr lang="cs-CZ" sz="1600" i="1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„Kubistická vila v Olomouci“ </a:t>
            </a:r>
            <a:r>
              <a:rPr lang="cs-CZ" sz="1600" i="1" dirty="0">
                <a:latin typeface="+mj-lt"/>
              </a:rPr>
              <a:t>(Lea Dostálová)</a:t>
            </a:r>
            <a:r>
              <a:rPr lang="en-US" sz="1600" b="1" dirty="0">
                <a:latin typeface="+mj-lt"/>
              </a:rPr>
              <a:t> ⠀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b="1" dirty="0">
                <a:latin typeface="+mj-lt"/>
              </a:rPr>
              <a:t> </a:t>
            </a:r>
            <a:endParaRPr lang="en-US" sz="1600" b="1" dirty="0">
              <a:latin typeface="+mj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C881B7-FCD9-47BF-9BB8-878A09CE95FF}"/>
              </a:ext>
            </a:extLst>
          </p:cNvPr>
          <p:cNvSpPr txBox="1"/>
          <p:nvPr/>
        </p:nvSpPr>
        <p:spPr>
          <a:xfrm>
            <a:off x="2415598" y="788252"/>
            <a:ext cx="56580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Absolventi semináře a maturanti z VV studovali a studují: </a:t>
            </a:r>
          </a:p>
          <a:p>
            <a:r>
              <a:rPr lang="cs-CZ" sz="1600" i="1" dirty="0">
                <a:latin typeface="+mj-lt"/>
              </a:rPr>
              <a:t>Architekturu, scénografii, malbu, grafiku, ilustraci, zahradní architekturu, restaurátorství, dějiny umění, učitelství VV, grafický design, intermedia a digitální tvorbu, fotografii, kameru, režii, scenáristiku, dramaturgii…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1EF11B-D85C-4681-BCF5-ADB321460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/>
        </p:blipFill>
        <p:spPr bwMode="auto">
          <a:xfrm>
            <a:off x="9212936" y="1056946"/>
            <a:ext cx="1624013" cy="27641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04321DA-1FD4-46E9-8D67-FFA65852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17" y="2960505"/>
            <a:ext cx="2325731" cy="310097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291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 descr="Obsah obrázku interiér, zeď, scéna, místnost&#10;&#10;Popis byl vytvořen automaticky">
            <a:extLst>
              <a:ext uri="{FF2B5EF4-FFF2-40B4-BE49-F238E27FC236}">
                <a16:creationId xmlns:a16="http://schemas.microsoft.com/office/drawing/2014/main" id="{8B8A88B1-1C09-4F5A-A730-684F76E56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1115"/>
          <a:stretch/>
        </p:blipFill>
        <p:spPr>
          <a:xfrm>
            <a:off x="7640" y="1282"/>
            <a:ext cx="12191980" cy="685671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0B2C36-072E-4414-A3C7-8BFB4E4A5354}"/>
              </a:ext>
            </a:extLst>
          </p:cNvPr>
          <p:cNvSpPr txBox="1"/>
          <p:nvPr/>
        </p:nvSpPr>
        <p:spPr>
          <a:xfrm>
            <a:off x="1015115" y="4400803"/>
            <a:ext cx="478093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>
                <a:latin typeface="+mj-lt"/>
              </a:rPr>
              <a:t>Pravidelně se prezentujeme na výstavách, </a:t>
            </a:r>
            <a:br>
              <a:rPr lang="cs-CZ" b="1" dirty="0">
                <a:latin typeface="+mj-lt"/>
              </a:rPr>
            </a:br>
            <a:r>
              <a:rPr lang="cs-CZ" b="1" dirty="0">
                <a:latin typeface="+mj-lt"/>
              </a:rPr>
              <a:t>soutěžích a přehlídkách výtvarných prací:</a:t>
            </a:r>
            <a:endParaRPr lang="cs-CZ" b="1">
              <a:latin typeface="+mj-lt"/>
              <a:cs typeface="Calibri Light"/>
            </a:endParaRPr>
          </a:p>
          <a:p>
            <a:r>
              <a:rPr lang="cs-CZ" sz="1600" b="1" i="1" dirty="0">
                <a:latin typeface="+mj-lt"/>
              </a:rPr>
              <a:t>Galerie města Olomouc, UP Zbrojnice, Galerie Armádní dům, Galerie Rubikon, Galerie V Podkově, Galerie ZUŠ Olomouc, Galerie Šternberk, Galerie Elektra Ostrava, Galerie DDM Olomouc, Evropa ve škole, Olomoucké bienále</a:t>
            </a:r>
            <a:r>
              <a:rPr lang="en-US" sz="1600" b="1" dirty="0">
                <a:latin typeface="+mj-lt"/>
              </a:rPr>
              <a:t>⠀</a:t>
            </a:r>
            <a:endParaRPr lang="cs-CZ" sz="1600" b="1" i="1">
              <a:latin typeface="+mj-lt"/>
              <a:cs typeface="Calibri Light"/>
            </a:endParaRPr>
          </a:p>
        </p:txBody>
      </p:sp>
      <p:pic>
        <p:nvPicPr>
          <p:cNvPr id="3076" name="Picture 4">
            <a:hlinkClick r:id="rId3"/>
            <a:extLst>
              <a:ext uri="{FF2B5EF4-FFF2-40B4-BE49-F238E27FC236}">
                <a16:creationId xmlns:a16="http://schemas.microsoft.com/office/drawing/2014/main" id="{6F92B558-D61F-450E-93F4-04D094AF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55" y="3437122"/>
            <a:ext cx="2826345" cy="211975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hlinkClick r:id="rId3"/>
            <a:extLst>
              <a:ext uri="{FF2B5EF4-FFF2-40B4-BE49-F238E27FC236}">
                <a16:creationId xmlns:a16="http://schemas.microsoft.com/office/drawing/2014/main" id="{64AFB4C6-8C58-41C5-8754-A99E2116A239}"/>
              </a:ext>
            </a:extLst>
          </p:cNvPr>
          <p:cNvSpPr txBox="1"/>
          <p:nvPr/>
        </p:nvSpPr>
        <p:spPr>
          <a:xfrm>
            <a:off x="6603702" y="3512150"/>
            <a:ext cx="144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Klikněte zde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4076E6-7230-4D0E-B9CB-041BF0121DDB}"/>
              </a:ext>
            </a:extLst>
          </p:cNvPr>
          <p:cNvSpPr txBox="1"/>
          <p:nvPr/>
        </p:nvSpPr>
        <p:spPr>
          <a:xfrm>
            <a:off x="5424189" y="5631909"/>
            <a:ext cx="38004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1600" cap="small" dirty="0">
                <a:latin typeface="Rockwell Light"/>
              </a:rPr>
              <a:t>Výstava na vzpomínku 60. výročí</a:t>
            </a:r>
          </a:p>
          <a:p>
            <a:pPr algn="ctr"/>
            <a:r>
              <a:rPr lang="cs-CZ" sz="1600" cap="small" dirty="0">
                <a:latin typeface="Rockwell Light"/>
              </a:rPr>
              <a:t>založení naší školy</a:t>
            </a:r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E7489E5E-E16A-4778-B91D-AF10E3BC1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275" y="857646"/>
            <a:ext cx="2909888" cy="220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20465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 descr="Obsah obrázku zeď, interiér, koupelna, galerie&#10;&#10;Popis byl vytvořen automaticky">
            <a:extLst>
              <a:ext uri="{FF2B5EF4-FFF2-40B4-BE49-F238E27FC236}">
                <a16:creationId xmlns:a16="http://schemas.microsoft.com/office/drawing/2014/main" id="{C8726015-7C82-4FB5-A3F5-A0D2FBA92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49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6" descr="Z červnového programu – Audioprůvodce 2/2, 2018, Muzeum umění Olomouc, foto: Terezie Čermáková">
            <a:hlinkClick r:id="rId3"/>
            <a:extLst>
              <a:ext uri="{FF2B5EF4-FFF2-40B4-BE49-F238E27FC236}">
                <a16:creationId xmlns:a16="http://schemas.microsoft.com/office/drawing/2014/main" id="{06C98681-84D6-4F3D-B4FA-FB3A6612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1" y="966737"/>
            <a:ext cx="3194051" cy="239553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7C876B8-5901-4F87-9BEA-610C6C99DF2C}"/>
              </a:ext>
            </a:extLst>
          </p:cNvPr>
          <p:cNvSpPr txBox="1"/>
          <p:nvPr/>
        </p:nvSpPr>
        <p:spPr>
          <a:xfrm>
            <a:off x="4249131" y="4105760"/>
            <a:ext cx="213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Klikněte zde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379EF4-EC9C-439A-BD3A-0D5812E92B23}"/>
              </a:ext>
            </a:extLst>
          </p:cNvPr>
          <p:cNvSpPr txBox="1"/>
          <p:nvPr/>
        </p:nvSpPr>
        <p:spPr>
          <a:xfrm>
            <a:off x="2892920" y="4870422"/>
            <a:ext cx="44032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Spolupracujeme s:</a:t>
            </a:r>
          </a:p>
          <a:p>
            <a:r>
              <a:rPr lang="cs-CZ" sz="1600" i="1" dirty="0">
                <a:latin typeface="+mj-lt"/>
              </a:rPr>
              <a:t>	Hudební výchovou GOH</a:t>
            </a:r>
            <a:r>
              <a:rPr lang="en-US" sz="1600" dirty="0">
                <a:latin typeface="+mj-lt"/>
              </a:rPr>
              <a:t>⠀</a:t>
            </a:r>
            <a:endParaRPr lang="cs-CZ" sz="1600" dirty="0">
              <a:latin typeface="+mj-lt"/>
            </a:endParaRPr>
          </a:p>
          <a:p>
            <a:r>
              <a:rPr lang="cs-CZ" sz="1600" i="1" dirty="0">
                <a:latin typeface="+mj-lt"/>
              </a:rPr>
              <a:t>	Muzeem umění v Olomouci</a:t>
            </a:r>
            <a:r>
              <a:rPr lang="en-US" sz="1600" dirty="0">
                <a:latin typeface="+mj-lt"/>
              </a:rPr>
              <a:t>⠀</a:t>
            </a:r>
            <a:endParaRPr lang="cs-CZ" sz="1600" dirty="0">
              <a:latin typeface="+mj-lt"/>
            </a:endParaRPr>
          </a:p>
          <a:p>
            <a:r>
              <a:rPr lang="cs-CZ" sz="1600" i="1" dirty="0">
                <a:latin typeface="+mj-lt"/>
              </a:rPr>
              <a:t>	Katedrou VV UP Olomouc</a:t>
            </a:r>
            <a:r>
              <a:rPr lang="en-US" sz="1600" dirty="0">
                <a:latin typeface="+mj-lt"/>
              </a:rPr>
              <a:t>⠀</a:t>
            </a:r>
            <a:endParaRPr lang="cs-CZ" sz="1600" dirty="0">
              <a:latin typeface="+mj-lt"/>
            </a:endParaRPr>
          </a:p>
          <a:p>
            <a:r>
              <a:rPr lang="cs-CZ" sz="1600" i="1" dirty="0">
                <a:latin typeface="+mj-lt"/>
              </a:rPr>
              <a:t>	Oddělením estetiky DDM Olomouc</a:t>
            </a:r>
            <a:r>
              <a:rPr lang="en-US" sz="1600" dirty="0">
                <a:latin typeface="+mj-lt"/>
              </a:rPr>
              <a:t>⠀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BD8B54-6E98-487C-9905-2409992E8A8E}"/>
              </a:ext>
            </a:extLst>
          </p:cNvPr>
          <p:cNvSpPr txBox="1"/>
          <p:nvPr/>
        </p:nvSpPr>
        <p:spPr>
          <a:xfrm>
            <a:off x="2751503" y="3521724"/>
            <a:ext cx="401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cap="small" dirty="0">
                <a:latin typeface="Rockwell Light" panose="02040303020102020203" pitchFamily="18" charset="0"/>
              </a:rPr>
              <a:t>Projekt „</a:t>
            </a:r>
            <a:r>
              <a:rPr lang="cs-CZ" cap="small" dirty="0" err="1">
                <a:latin typeface="Rockwell Light" panose="02040303020102020203" pitchFamily="18" charset="0"/>
              </a:rPr>
              <a:t>Muo-heart</a:t>
            </a:r>
            <a:r>
              <a:rPr lang="cs-CZ" cap="small" dirty="0">
                <a:latin typeface="Rockwell Light" panose="02040303020102020203" pitchFamily="18" charset="0"/>
              </a:rPr>
              <a:t>“ </a:t>
            </a:r>
            <a:br>
              <a:rPr lang="cs-CZ" cap="small" dirty="0">
                <a:latin typeface="Rockwell Light" panose="02040303020102020203" pitchFamily="18" charset="0"/>
              </a:rPr>
            </a:br>
            <a:r>
              <a:rPr lang="cs-CZ" cap="small" dirty="0">
                <a:latin typeface="Rockwell Light" panose="02040303020102020203" pitchFamily="18" charset="0"/>
              </a:rPr>
              <a:t>v Muzeu umění v Olomouci</a:t>
            </a:r>
          </a:p>
        </p:txBody>
      </p:sp>
      <p:pic>
        <p:nvPicPr>
          <p:cNvPr id="5" name="Obrázek 9" descr="Obsah obrázku zeď, interiér, zdobené&#10;&#10;Popis se vygeneroval automaticky.">
            <a:extLst>
              <a:ext uri="{FF2B5EF4-FFF2-40B4-BE49-F238E27FC236}">
                <a16:creationId xmlns:a16="http://schemas.microsoft.com/office/drawing/2014/main" id="{CA1D810F-1BA9-43B3-8FD8-81F2D00EA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3174263"/>
            <a:ext cx="2092325" cy="2557347"/>
          </a:xfrm>
          <a:prstGeom prst="rect">
            <a:avLst/>
          </a:prstGeom>
        </p:spPr>
      </p:pic>
      <p:pic>
        <p:nvPicPr>
          <p:cNvPr id="12" name="Obrázek 12" descr="Obsah obrázku interiér, plast, zabalené&#10;&#10;Popis se vygeneroval automaticky.">
            <a:extLst>
              <a:ext uri="{FF2B5EF4-FFF2-40B4-BE49-F238E27FC236}">
                <a16:creationId xmlns:a16="http://schemas.microsoft.com/office/drawing/2014/main" id="{5BAA5F8F-6121-4DDC-8C68-8535DBDC6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087" y="3230810"/>
            <a:ext cx="2155825" cy="291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0495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3FE21DE-1898-41E8-8649-7ADFCE9A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B68E5C-3229-4359-8614-371559318BDD}"/>
              </a:ext>
            </a:extLst>
          </p:cNvPr>
          <p:cNvSpPr txBox="1"/>
          <p:nvPr/>
        </p:nvSpPr>
        <p:spPr>
          <a:xfrm>
            <a:off x="3594902" y="3623574"/>
            <a:ext cx="31115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2800" b="1" dirty="0">
                <a:solidFill>
                  <a:srgbClr val="F53131"/>
                </a:solidFill>
                <a:latin typeface="+mj-lt"/>
              </a:rPr>
              <a:t>ARTCOME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C38C63-3FDF-4895-BDD8-8D3597E09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4" t="8416" r="9043" b="5757"/>
          <a:stretch/>
        </p:blipFill>
        <p:spPr>
          <a:xfrm>
            <a:off x="4638624" y="4296205"/>
            <a:ext cx="1241425" cy="1250950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F79555D-AA55-4E13-A5CC-2101CFB07BCD}"/>
              </a:ext>
            </a:extLst>
          </p:cNvPr>
          <p:cNvSpPr txBox="1"/>
          <p:nvPr/>
        </p:nvSpPr>
        <p:spPr>
          <a:xfrm>
            <a:off x="4701753" y="5602744"/>
            <a:ext cx="105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hlinkClick r:id="rId5"/>
              </a:rPr>
              <a:t>YouTube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DEE81D4-424E-4095-90B0-F6AC9D59B2C0}"/>
              </a:ext>
            </a:extLst>
          </p:cNvPr>
          <p:cNvSpPr txBox="1"/>
          <p:nvPr/>
        </p:nvSpPr>
        <p:spPr>
          <a:xfrm>
            <a:off x="2812091" y="609818"/>
            <a:ext cx="567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Součástí výtvarné výchovy byly i tyto významné projekty:</a:t>
            </a:r>
            <a:endParaRPr lang="en-US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B17B7F6-CE26-4654-A5B6-A9F5FFF4C6FC}"/>
              </a:ext>
            </a:extLst>
          </p:cNvPr>
          <p:cNvSpPr txBox="1"/>
          <p:nvPr/>
        </p:nvSpPr>
        <p:spPr>
          <a:xfrm>
            <a:off x="1408059" y="3675200"/>
            <a:ext cx="245715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Podpora rozvoje digitální gramotnosti</a:t>
            </a:r>
            <a:r>
              <a:rPr lang="cs-CZ" sz="2000" b="1" dirty="0">
                <a:solidFill>
                  <a:srgbClr val="FF0000"/>
                </a:solidFill>
              </a:rPr>
              <a:t>.</a:t>
            </a:r>
            <a:endParaRPr lang="en-US" sz="20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9" name="Obrázek 18">
            <a:hlinkClick r:id="rId6"/>
            <a:extLst>
              <a:ext uri="{FF2B5EF4-FFF2-40B4-BE49-F238E27FC236}">
                <a16:creationId xmlns:a16="http://schemas.microsoft.com/office/drawing/2014/main" id="{0DB0EF3C-6BDC-49F6-B959-8D0187BDD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309" y="4633478"/>
            <a:ext cx="2413337" cy="99907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0A51D680-05F1-4509-B2A5-0271BC54CA98}"/>
              </a:ext>
            </a:extLst>
          </p:cNvPr>
          <p:cNvSpPr txBox="1"/>
          <p:nvPr/>
        </p:nvSpPr>
        <p:spPr>
          <a:xfrm>
            <a:off x="2100973" y="5904100"/>
            <a:ext cx="96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/>
              </a:rPr>
              <a:t>DG Web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1013E1-3FDA-49D0-97AF-B6B98F030F29}"/>
              </a:ext>
            </a:extLst>
          </p:cNvPr>
          <p:cNvSpPr txBox="1"/>
          <p:nvPr/>
        </p:nvSpPr>
        <p:spPr>
          <a:xfrm>
            <a:off x="4610522" y="5965164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8"/>
              </a:rPr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9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FA9E4F5BB614D9381C453E88623CD" ma:contentTypeVersion="13" ma:contentTypeDescription="Vytvoří nový dokument" ma:contentTypeScope="" ma:versionID="820885089f8d4418d3430b0436bc8d9f">
  <xsd:schema xmlns:xsd="http://www.w3.org/2001/XMLSchema" xmlns:xs="http://www.w3.org/2001/XMLSchema" xmlns:p="http://schemas.microsoft.com/office/2006/metadata/properties" xmlns:ns2="1eac2207-6d11-46d4-bd3f-0fec646c401e" xmlns:ns3="ab862b7a-510a-4133-b950-4de35cc1940f" targetNamespace="http://schemas.microsoft.com/office/2006/metadata/properties" ma:root="true" ma:fieldsID="d60472e182b917cc8dd9835eccde3eed" ns2:_="" ns3:_="">
    <xsd:import namespace="1eac2207-6d11-46d4-bd3f-0fec646c401e"/>
    <xsd:import namespace="ab862b7a-510a-4133-b950-4de35cc19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2207-6d11-46d4-bd3f-0fec646c4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2b7a-510a-4133-b950-4de35cc19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946E1-F7EA-4757-9671-C786CE9FEBD5}"/>
</file>

<file path=customXml/itemProps2.xml><?xml version="1.0" encoding="utf-8"?>
<ds:datastoreItem xmlns:ds="http://schemas.openxmlformats.org/officeDocument/2006/customXml" ds:itemID="{B0F20304-E134-4D18-ABFC-FA9166AC8EBB}"/>
</file>

<file path=customXml/itemProps3.xml><?xml version="1.0" encoding="utf-8"?>
<ds:datastoreItem xmlns:ds="http://schemas.openxmlformats.org/officeDocument/2006/customXml" ds:itemID="{6781E6CB-4D67-463E-9B52-A40912B47616}"/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293</Words>
  <Application>Microsoft Office PowerPoint</Application>
  <PresentationFormat>Širokoúhlá obrazovka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Vavra, Jiri</dc:creator>
  <cp:lastModifiedBy>David Nepšinský</cp:lastModifiedBy>
  <cp:revision>152</cp:revision>
  <dcterms:created xsi:type="dcterms:W3CDTF">2021-12-21T18:45:17Z</dcterms:created>
  <dcterms:modified xsi:type="dcterms:W3CDTF">2022-01-19T10:17:19Z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0x0101008F7FA9E4F5BB614D9381C453E88623CD</vt:lpwstr>
  </property>
</Properties>
</file>